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Lst>
  <p:notesMasterIdLst>
    <p:notesMasterId r:id="rId31"/>
  </p:notesMasterIdLst>
  <p:sldIdLst>
    <p:sldId id="256" r:id="rId5"/>
    <p:sldId id="257" r:id="rId6"/>
    <p:sldId id="259" r:id="rId7"/>
    <p:sldId id="258" r:id="rId8"/>
    <p:sldId id="260" r:id="rId9"/>
    <p:sldId id="286" r:id="rId10"/>
    <p:sldId id="261" r:id="rId11"/>
    <p:sldId id="263" r:id="rId12"/>
    <p:sldId id="262" r:id="rId13"/>
    <p:sldId id="276" r:id="rId14"/>
    <p:sldId id="267" r:id="rId15"/>
    <p:sldId id="274" r:id="rId16"/>
    <p:sldId id="264" r:id="rId17"/>
    <p:sldId id="270" r:id="rId18"/>
    <p:sldId id="278" r:id="rId19"/>
    <p:sldId id="268" r:id="rId20"/>
    <p:sldId id="283" r:id="rId21"/>
    <p:sldId id="280" r:id="rId22"/>
    <p:sldId id="284" r:id="rId23"/>
    <p:sldId id="279" r:id="rId24"/>
    <p:sldId id="281" r:id="rId25"/>
    <p:sldId id="277" r:id="rId26"/>
    <p:sldId id="285" r:id="rId27"/>
    <p:sldId id="287" r:id="rId28"/>
    <p:sldId id="273" r:id="rId29"/>
    <p:sldId id="265"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58" autoAdjust="0"/>
    <p:restoredTop sz="92608" autoAdjust="0"/>
  </p:normalViewPr>
  <p:slideViewPr>
    <p:cSldViewPr snapToGrid="0" snapToObjects="1">
      <p:cViewPr>
        <p:scale>
          <a:sx n="90" d="100"/>
          <a:sy n="90" d="100"/>
        </p:scale>
        <p:origin x="476" y="-1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Title 1 Total Allocation - $266,240.00	</a:t>
            </a:r>
          </a:p>
        </c:rich>
      </c:tx>
      <c:layout>
        <c:manualLayout>
          <c:xMode val="edge"/>
          <c:yMode val="edge"/>
          <c:x val="0.12863540541638677"/>
          <c:y val="4.062345590638231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C3E5-4E51-8800-83674B97EC66}"/>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C3E5-4E51-8800-83674B97EC66}"/>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C3E5-4E51-8800-83674B97EC66}"/>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C3E5-4E51-8800-83674B97EC66}"/>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C3E5-4E51-8800-83674B97EC66}"/>
              </c:ext>
            </c:extLst>
          </c:dPt>
          <c:cat>
            <c:strRef>
              <c:f>'Total Allocation'!$A$2:$A$6</c:f>
              <c:strCache>
                <c:ptCount val="5"/>
                <c:pt idx="0">
                  <c:v>Personnel - 81%</c:v>
                </c:pt>
                <c:pt idx="1">
                  <c:v>Curriculum Development and School Improvement - 1%</c:v>
                </c:pt>
                <c:pt idx="2">
                  <c:v>Professional Development - 8%</c:v>
                </c:pt>
                <c:pt idx="3">
                  <c:v>Technology Resources - 4%</c:v>
                </c:pt>
                <c:pt idx="4">
                  <c:v>Supplemental Instructional Materials - 6%</c:v>
                </c:pt>
              </c:strCache>
            </c:strRef>
          </c:cat>
          <c:val>
            <c:numRef>
              <c:f>'Total Allocation'!$B$2:$B$6</c:f>
              <c:numCache>
                <c:formatCode>0%</c:formatCode>
                <c:ptCount val="5"/>
                <c:pt idx="0">
                  <c:v>0.81</c:v>
                </c:pt>
                <c:pt idx="1">
                  <c:v>0.01</c:v>
                </c:pt>
                <c:pt idx="2">
                  <c:v>0.08</c:v>
                </c:pt>
                <c:pt idx="3">
                  <c:v>0.04</c:v>
                </c:pt>
                <c:pt idx="4">
                  <c:v>0.06</c:v>
                </c:pt>
              </c:numCache>
            </c:numRef>
          </c:val>
          <c:extLst>
            <c:ext xmlns:c16="http://schemas.microsoft.com/office/drawing/2014/chart" uri="{C3380CC4-5D6E-409C-BE32-E72D297353CC}">
              <c16:uniqueId val="{0000000A-C3E5-4E51-8800-83674B97EC6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t>Family Engagement</a:t>
            </a:r>
            <a:r>
              <a:rPr lang="en-US" sz="1600" b="1" baseline="0"/>
              <a:t> Budget - $8,807.00</a:t>
            </a:r>
            <a:endParaRPr lang="en-US" sz="16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2CB3-4A6D-B8E2-FB435473B24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B3-4A6D-B8E2-FB435473B241}"/>
              </c:ext>
            </c:extLst>
          </c:dPt>
          <c:dPt>
            <c:idx val="2"/>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5-2CB3-4A6D-B8E2-FB435473B241}"/>
              </c:ext>
            </c:extLst>
          </c:dPt>
          <c:cat>
            <c:strRef>
              <c:f>'Family Engagement'!$A$2:$A$4</c:f>
              <c:strCache>
                <c:ptCount val="1"/>
                <c:pt idx="0">
                  <c:v>Instructional &amp; Family Engagement Resources - 100 %</c:v>
                </c:pt>
              </c:strCache>
            </c:strRef>
          </c:cat>
          <c:val>
            <c:numRef>
              <c:f>'Family Engagement'!$B$2:$B$4</c:f>
              <c:numCache>
                <c:formatCode>General</c:formatCode>
                <c:ptCount val="3"/>
                <c:pt idx="0" formatCode="0%">
                  <c:v>1</c:v>
                </c:pt>
              </c:numCache>
            </c:numRef>
          </c:val>
          <c:extLst>
            <c:ext xmlns:c16="http://schemas.microsoft.com/office/drawing/2014/chart" uri="{C3380CC4-5D6E-409C-BE32-E72D297353CC}">
              <c16:uniqueId val="{00000006-2CB3-4A6D-B8E2-FB435473B241}"/>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0-09-15T14:10:16.398"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EAF0B9-B791-4378-B573-DDC7199AF0D9}" type="datetimeFigureOut">
              <a:rPr lang="en-US" smtClean="0"/>
              <a:t>9/22/2020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3BE511-0B8B-4937-A477-10F91184C1C1}" type="slidenum">
              <a:rPr lang="en-US" smtClean="0"/>
              <a:t>‹#›</a:t>
            </a:fld>
            <a:endParaRPr lang="en-US"/>
          </a:p>
        </p:txBody>
      </p:sp>
    </p:spTree>
    <p:extLst>
      <p:ext uri="{BB962C8B-B14F-4D97-AF65-F5344CB8AC3E}">
        <p14:creationId xmlns:p14="http://schemas.microsoft.com/office/powerpoint/2010/main" val="184254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t>
            </a:r>
          </a:p>
        </p:txBody>
      </p:sp>
      <p:sp>
        <p:nvSpPr>
          <p:cNvPr id="4" name="Slide Number Placeholder 3"/>
          <p:cNvSpPr>
            <a:spLocks noGrp="1"/>
          </p:cNvSpPr>
          <p:nvPr>
            <p:ph type="sldNum" sz="quarter" idx="10"/>
          </p:nvPr>
        </p:nvSpPr>
        <p:spPr/>
        <p:txBody>
          <a:bodyPr/>
          <a:lstStyle/>
          <a:p>
            <a:fld id="{313BE511-0B8B-4937-A477-10F91184C1C1}" type="slidenum">
              <a:rPr lang="en-US" smtClean="0"/>
              <a:t>1</a:t>
            </a:fld>
            <a:endParaRPr lang="en-US"/>
          </a:p>
        </p:txBody>
      </p:sp>
    </p:spTree>
    <p:extLst>
      <p:ext uri="{BB962C8B-B14F-4D97-AF65-F5344CB8AC3E}">
        <p14:creationId xmlns:p14="http://schemas.microsoft.com/office/powerpoint/2010/main" val="5313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Section 1112 of ESEA requires meaningful involvement of parents in the decisions made at the school. Specifically, parents are required to be involved in the development, implementation, review and revisions of the Parent and Family Engagement Plan, School-wide Plan (School Improvement Plan) and the Parent-School Compact. Parents are also required to be involved in the development of district wide policies. </a:t>
            </a:r>
          </a:p>
          <a:p>
            <a:endParaRPr lang="en-US" altLang="en-US" dirty="0">
              <a:latin typeface="Arial" panose="020B0604020202020204" pitchFamily="34" charset="0"/>
            </a:endParaRPr>
          </a:p>
          <a:p>
            <a:r>
              <a:rPr lang="en-US" altLang="en-US" b="1" u="sng" dirty="0">
                <a:latin typeface="Arial" panose="020B0604020202020204" pitchFamily="34" charset="0"/>
              </a:rPr>
              <a:t>Title I District Parent and Family Engagement Plan </a:t>
            </a:r>
            <a:r>
              <a:rPr lang="en-US" altLang="en-US" b="0" u="none" dirty="0">
                <a:latin typeface="Arial" panose="020B0604020202020204" pitchFamily="34" charset="0"/>
              </a:rPr>
              <a:t>communicates </a:t>
            </a:r>
            <a:r>
              <a:rPr lang="en-US" altLang="en-US" dirty="0">
                <a:latin typeface="Arial" panose="020B0604020202020204" pitchFamily="34" charset="0"/>
              </a:rPr>
              <a:t>how the district involves parents and families and build schools’ and parents’ capacity for strong parent and family engagement and to help their children succeed.   Must be reviewed and revised annually with parents.</a:t>
            </a:r>
          </a:p>
          <a:p>
            <a:pPr marL="757066" lvl="1" indent="-291179"/>
            <a:r>
              <a:rPr lang="en-US" altLang="en-US" dirty="0">
                <a:latin typeface="Arial" panose="020B0604020202020204" pitchFamily="34" charset="0"/>
              </a:rPr>
              <a:t>Title I parents can be involved in reviewing and updating the policy each year</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10</a:t>
            </a:fld>
            <a:endParaRPr lang="en-US"/>
          </a:p>
        </p:txBody>
      </p:sp>
    </p:spTree>
    <p:extLst>
      <p:ext uri="{BB962C8B-B14F-4D97-AF65-F5344CB8AC3E}">
        <p14:creationId xmlns:p14="http://schemas.microsoft.com/office/powerpoint/2010/main" val="1906461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11</a:t>
            </a:fld>
            <a:endParaRPr lang="en-US"/>
          </a:p>
        </p:txBody>
      </p:sp>
    </p:spTree>
    <p:extLst>
      <p:ext uri="{BB962C8B-B14F-4D97-AF65-F5344CB8AC3E}">
        <p14:creationId xmlns:p14="http://schemas.microsoft.com/office/powerpoint/2010/main" val="241417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u="sng" dirty="0">
                <a:latin typeface="Arial" panose="020B0604020202020204" pitchFamily="34" charset="0"/>
              </a:rPr>
              <a:t>Title I School-Parent-Student Compact</a:t>
            </a:r>
            <a:r>
              <a:rPr lang="en-US" altLang="en-US" dirty="0">
                <a:latin typeface="Arial" panose="020B0604020202020204" pitchFamily="34" charset="0"/>
              </a:rPr>
              <a:t> outlines how parents, the entire school staff, and scholars will share the responsibility for improved student academic achievement. The compact must be reviewed and revised annually with parents. </a:t>
            </a:r>
          </a:p>
          <a:p>
            <a:pPr lvl="1"/>
            <a:r>
              <a:rPr lang="en-US" altLang="en-US" dirty="0">
                <a:latin typeface="Arial" panose="020B0604020202020204" pitchFamily="34" charset="0"/>
              </a:rPr>
              <a:t>Title I parents can be involved in reviewing and updating the school/parent policy each year</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12</a:t>
            </a:fld>
            <a:endParaRPr lang="en-US"/>
          </a:p>
        </p:txBody>
      </p:sp>
    </p:spTree>
    <p:extLst>
      <p:ext uri="{BB962C8B-B14F-4D97-AF65-F5344CB8AC3E}">
        <p14:creationId xmlns:p14="http://schemas.microsoft.com/office/powerpoint/2010/main" val="370643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13</a:t>
            </a:fld>
            <a:endParaRPr lang="en-US"/>
          </a:p>
        </p:txBody>
      </p:sp>
    </p:spTree>
    <p:extLst>
      <p:ext uri="{BB962C8B-B14F-4D97-AF65-F5344CB8AC3E}">
        <p14:creationId xmlns:p14="http://schemas.microsoft.com/office/powerpoint/2010/main" val="1432553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14</a:t>
            </a:fld>
            <a:endParaRPr lang="en-US"/>
          </a:p>
        </p:txBody>
      </p:sp>
    </p:spTree>
    <p:extLst>
      <p:ext uri="{BB962C8B-B14F-4D97-AF65-F5344CB8AC3E}">
        <p14:creationId xmlns:p14="http://schemas.microsoft.com/office/powerpoint/2010/main" val="1823538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BE511-0B8B-4937-A477-10F91184C1C1}" type="slidenum">
              <a:rPr lang="en-US" smtClean="0"/>
              <a:t>15</a:t>
            </a:fld>
            <a:endParaRPr lang="en-US"/>
          </a:p>
        </p:txBody>
      </p:sp>
    </p:spTree>
    <p:extLst>
      <p:ext uri="{BB962C8B-B14F-4D97-AF65-F5344CB8AC3E}">
        <p14:creationId xmlns:p14="http://schemas.microsoft.com/office/powerpoint/2010/main" val="1631657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16</a:t>
            </a:fld>
            <a:endParaRPr lang="en-US"/>
          </a:p>
        </p:txBody>
      </p:sp>
    </p:spTree>
    <p:extLst>
      <p:ext uri="{BB962C8B-B14F-4D97-AF65-F5344CB8AC3E}">
        <p14:creationId xmlns:p14="http://schemas.microsoft.com/office/powerpoint/2010/main" val="3736350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All curriculum, instruction and assessments are based on student-centered expectations. </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17</a:t>
            </a:fld>
            <a:endParaRPr lang="en-US"/>
          </a:p>
        </p:txBody>
      </p:sp>
    </p:spTree>
    <p:extLst>
      <p:ext uri="{BB962C8B-B14F-4D97-AF65-F5344CB8AC3E}">
        <p14:creationId xmlns:p14="http://schemas.microsoft.com/office/powerpoint/2010/main" val="1777259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r>
              <a:rPr lang="en-US" altLang="en-US" dirty="0">
                <a:latin typeface="Arial" panose="020B0604020202020204" pitchFamily="34" charset="0"/>
              </a:rPr>
              <a:t>This slide is optional if this will be discussed with classroom teacher </a:t>
            </a:r>
          </a:p>
          <a:p>
            <a:pPr marL="232943" indent="-232943"/>
            <a:r>
              <a:rPr lang="en-US" altLang="en-US" dirty="0">
                <a:latin typeface="Arial" panose="020B0604020202020204" pitchFamily="34" charset="0"/>
              </a:rPr>
              <a:t>School’s Curriculum</a:t>
            </a:r>
          </a:p>
          <a:p>
            <a:pPr marL="232943" indent="-232943"/>
            <a:r>
              <a:rPr lang="en-US" altLang="en-US" dirty="0">
                <a:latin typeface="Arial" panose="020B0604020202020204" pitchFamily="34" charset="0"/>
              </a:rPr>
              <a:t>Describe and explain the curriculum (Specific names of texts)</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18</a:t>
            </a:fld>
            <a:endParaRPr lang="en-US"/>
          </a:p>
        </p:txBody>
      </p:sp>
    </p:spTree>
    <p:extLst>
      <p:ext uri="{BB962C8B-B14F-4D97-AF65-F5344CB8AC3E}">
        <p14:creationId xmlns:p14="http://schemas.microsoft.com/office/powerpoint/2010/main" val="1407816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BE511-0B8B-4937-A477-10F91184C1C1}" type="slidenum">
              <a:rPr lang="en-US" smtClean="0"/>
              <a:t>19</a:t>
            </a:fld>
            <a:endParaRPr lang="en-US"/>
          </a:p>
        </p:txBody>
      </p:sp>
    </p:spTree>
    <p:extLst>
      <p:ext uri="{BB962C8B-B14F-4D97-AF65-F5344CB8AC3E}">
        <p14:creationId xmlns:p14="http://schemas.microsoft.com/office/powerpoint/2010/main" val="158140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a:t>
            </a:fld>
            <a:endParaRPr lang="en-US"/>
          </a:p>
        </p:txBody>
      </p:sp>
    </p:spTree>
    <p:extLst>
      <p:ext uri="{BB962C8B-B14F-4D97-AF65-F5344CB8AC3E}">
        <p14:creationId xmlns:p14="http://schemas.microsoft.com/office/powerpoint/2010/main" val="4119159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a:lstStyle/>
          <a:p>
            <a:fld id="{313BE511-0B8B-4937-A477-10F91184C1C1}" type="slidenum">
              <a:rPr lang="en-US" smtClean="0"/>
              <a:t>20</a:t>
            </a:fld>
            <a:endParaRPr lang="en-US"/>
          </a:p>
        </p:txBody>
      </p:sp>
    </p:spTree>
    <p:extLst>
      <p:ext uri="{BB962C8B-B14F-4D97-AF65-F5344CB8AC3E}">
        <p14:creationId xmlns:p14="http://schemas.microsoft.com/office/powerpoint/2010/main" val="3056463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timeline for the implementation for Florida’s BEST Standards. </a:t>
            </a:r>
          </a:p>
        </p:txBody>
      </p:sp>
      <p:sp>
        <p:nvSpPr>
          <p:cNvPr id="4" name="Slide Number Placeholder 3"/>
          <p:cNvSpPr>
            <a:spLocks noGrp="1"/>
          </p:cNvSpPr>
          <p:nvPr>
            <p:ph type="sldNum" sz="quarter" idx="10"/>
          </p:nvPr>
        </p:nvSpPr>
        <p:spPr/>
        <p:txBody>
          <a:bodyPr/>
          <a:lstStyle/>
          <a:p>
            <a:fld id="{313BE511-0B8B-4937-A477-10F91184C1C1}" type="slidenum">
              <a:rPr lang="en-US" smtClean="0"/>
              <a:t>21</a:t>
            </a:fld>
            <a:endParaRPr lang="en-US"/>
          </a:p>
        </p:txBody>
      </p:sp>
    </p:spTree>
    <p:extLst>
      <p:ext uri="{BB962C8B-B14F-4D97-AF65-F5344CB8AC3E}">
        <p14:creationId xmlns:p14="http://schemas.microsoft.com/office/powerpoint/2010/main" val="2103642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3BE511-0B8B-4937-A477-10F91184C1C1}" type="slidenum">
              <a:rPr lang="en-US" smtClean="0"/>
              <a:t>22</a:t>
            </a:fld>
            <a:endParaRPr lang="en-US"/>
          </a:p>
        </p:txBody>
      </p:sp>
    </p:spTree>
    <p:extLst>
      <p:ext uri="{BB962C8B-B14F-4D97-AF65-F5344CB8AC3E}">
        <p14:creationId xmlns:p14="http://schemas.microsoft.com/office/powerpoint/2010/main" val="267966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BE511-0B8B-4937-A477-10F91184C1C1}" type="slidenum">
              <a:rPr lang="en-US" smtClean="0"/>
              <a:t>23</a:t>
            </a:fld>
            <a:endParaRPr lang="en-US"/>
          </a:p>
        </p:txBody>
      </p:sp>
    </p:spTree>
    <p:extLst>
      <p:ext uri="{BB962C8B-B14F-4D97-AF65-F5344CB8AC3E}">
        <p14:creationId xmlns:p14="http://schemas.microsoft.com/office/powerpoint/2010/main" val="2448144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3BE511-0B8B-4937-A477-10F91184C1C1}" type="slidenum">
              <a:rPr lang="en-US" smtClean="0"/>
              <a:t>24</a:t>
            </a:fld>
            <a:endParaRPr lang="en-US"/>
          </a:p>
        </p:txBody>
      </p:sp>
    </p:spTree>
    <p:extLst>
      <p:ext uri="{BB962C8B-B14F-4D97-AF65-F5344CB8AC3E}">
        <p14:creationId xmlns:p14="http://schemas.microsoft.com/office/powerpoint/2010/main" val="1449289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25</a:t>
            </a:fld>
            <a:endParaRPr lang="en-US"/>
          </a:p>
        </p:txBody>
      </p:sp>
    </p:spTree>
    <p:extLst>
      <p:ext uri="{BB962C8B-B14F-4D97-AF65-F5344CB8AC3E}">
        <p14:creationId xmlns:p14="http://schemas.microsoft.com/office/powerpoint/2010/main" val="422141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Personalize with all ways you connect with families. </a:t>
            </a:r>
          </a:p>
        </p:txBody>
      </p:sp>
      <p:sp>
        <p:nvSpPr>
          <p:cNvPr id="4" name="Slide Number Placeholder 3"/>
          <p:cNvSpPr>
            <a:spLocks noGrp="1"/>
          </p:cNvSpPr>
          <p:nvPr>
            <p:ph type="sldNum" sz="quarter" idx="10"/>
          </p:nvPr>
        </p:nvSpPr>
        <p:spPr/>
        <p:txBody>
          <a:bodyPr/>
          <a:lstStyle/>
          <a:p>
            <a:fld id="{313BE511-0B8B-4937-A477-10F91184C1C1}" type="slidenum">
              <a:rPr lang="en-US" smtClean="0"/>
              <a:t>26</a:t>
            </a:fld>
            <a:endParaRPr lang="en-US"/>
          </a:p>
        </p:txBody>
      </p:sp>
    </p:spTree>
    <p:extLst>
      <p:ext uri="{BB962C8B-B14F-4D97-AF65-F5344CB8AC3E}">
        <p14:creationId xmlns:p14="http://schemas.microsoft.com/office/powerpoint/2010/main" val="2561259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scholars do not have to be from low-income families to receive help.  </a:t>
            </a:r>
          </a:p>
          <a:p>
            <a:pPr eaLnBrk="1" hangingPunct="1"/>
            <a:endParaRPr lang="en-US" altLang="en-US" dirty="0">
              <a:latin typeface="Arial" panose="020B0604020202020204" pitchFamily="34" charset="0"/>
            </a:endParaRPr>
          </a:p>
          <a:p>
            <a:r>
              <a:rPr lang="en-US" altLang="en-US" dirty="0">
                <a:latin typeface="Arial" panose="020B0604020202020204" pitchFamily="34" charset="0"/>
              </a:rPr>
              <a:t>Our scholars are in a Title I School-wide program. This means that our Title I money can be used to upgrade the educational program in ways that may impact every scholar in the school .  This also means that </a:t>
            </a:r>
            <a:r>
              <a:rPr lang="en-US" altLang="en-US" b="1" dirty="0">
                <a:latin typeface="Arial" panose="020B0604020202020204" pitchFamily="34" charset="0"/>
              </a:rPr>
              <a:t>every parent/guardian of a scholar in our school is a Title I parent! </a:t>
            </a:r>
            <a:r>
              <a:rPr lang="en-US" altLang="en-US" dirty="0">
                <a:latin typeface="Arial" panose="020B0604020202020204" pitchFamily="34" charset="0"/>
              </a:rPr>
              <a:t>The schools set goals for improvement, measure student progress, using standards set forth in the state’s Title I plan, develop programs that add to regular classroom instruction, and involve parents in all aspects of the program.</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3</a:t>
            </a:fld>
            <a:endParaRPr lang="en-US"/>
          </a:p>
        </p:txBody>
      </p:sp>
    </p:spTree>
    <p:extLst>
      <p:ext uri="{BB962C8B-B14F-4D97-AF65-F5344CB8AC3E}">
        <p14:creationId xmlns:p14="http://schemas.microsoft.com/office/powerpoint/2010/main" val="172244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Title I funds are used to supplement the program at our school by providing funds which support:</a:t>
            </a:r>
          </a:p>
          <a:p>
            <a:endParaRPr lang="en-US" altLang="en-US" dirty="0">
              <a:latin typeface="Arial" panose="020B0604020202020204" pitchFamily="34" charset="0"/>
            </a:endParaRPr>
          </a:p>
          <a:p>
            <a:pPr>
              <a:buFontTx/>
              <a:buChar char="•"/>
            </a:pPr>
            <a:r>
              <a:rPr lang="en-US" altLang="en-US" dirty="0">
                <a:latin typeface="Arial" panose="020B0604020202020204" pitchFamily="34" charset="0"/>
              </a:rPr>
              <a:t>Additional teachers and paraprofessionals to create smaller classes</a:t>
            </a:r>
          </a:p>
          <a:p>
            <a:pPr eaLnBrk="1" hangingPunct="1">
              <a:buFontTx/>
              <a:buChar char="•"/>
            </a:pPr>
            <a:r>
              <a:rPr lang="en-US" altLang="en-US" dirty="0">
                <a:latin typeface="Arial" panose="020B0604020202020204" pitchFamily="34" charset="0"/>
              </a:rPr>
              <a:t>Additional training for school staff</a:t>
            </a:r>
          </a:p>
          <a:p>
            <a:pPr eaLnBrk="1" hangingPunct="1">
              <a:buFontTx/>
              <a:buChar char="•"/>
            </a:pPr>
            <a:r>
              <a:rPr lang="en-US" altLang="en-US" dirty="0">
                <a:latin typeface="Arial" panose="020B0604020202020204" pitchFamily="34" charset="0"/>
              </a:rPr>
              <a:t>Extra time for instruction (Before and/or after school programs)</a:t>
            </a:r>
          </a:p>
          <a:p>
            <a:pPr eaLnBrk="1" hangingPunct="1">
              <a:buFontTx/>
              <a:buChar char="•"/>
            </a:pPr>
            <a:r>
              <a:rPr lang="en-US" altLang="en-US" dirty="0">
                <a:latin typeface="Arial" panose="020B0604020202020204" pitchFamily="34" charset="0"/>
              </a:rPr>
              <a:t>Parent and Family Engagement Activities </a:t>
            </a:r>
          </a:p>
          <a:p>
            <a:pPr eaLnBrk="1" hangingPunct="1">
              <a:buFontTx/>
              <a:buChar char="•"/>
            </a:pPr>
            <a:r>
              <a:rPr lang="en-US" altLang="en-US" dirty="0">
                <a:latin typeface="Arial" panose="020B0604020202020204" pitchFamily="34" charset="0"/>
              </a:rPr>
              <a:t>A variety of supplemental teaching methods and materials</a:t>
            </a: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4</a:t>
            </a:fld>
            <a:endParaRPr lang="en-US"/>
          </a:p>
        </p:txBody>
      </p:sp>
    </p:spTree>
    <p:extLst>
      <p:ext uri="{BB962C8B-B14F-4D97-AF65-F5344CB8AC3E}">
        <p14:creationId xmlns:p14="http://schemas.microsoft.com/office/powerpoint/2010/main" val="220199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 Decisions and Planning on How to Use Title I funds based on needs assessment.</a:t>
            </a:r>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5</a:t>
            </a:fld>
            <a:endParaRPr lang="en-US"/>
          </a:p>
        </p:txBody>
      </p:sp>
    </p:spTree>
    <p:extLst>
      <p:ext uri="{BB962C8B-B14F-4D97-AF65-F5344CB8AC3E}">
        <p14:creationId xmlns:p14="http://schemas.microsoft.com/office/powerpoint/2010/main" val="1008707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3BE511-0B8B-4937-A477-10F91184C1C1}" type="slidenum">
              <a:rPr lang="en-US" smtClean="0"/>
              <a:t>6</a:t>
            </a:fld>
            <a:endParaRPr lang="en-US"/>
          </a:p>
        </p:txBody>
      </p:sp>
    </p:spTree>
    <p:extLst>
      <p:ext uri="{BB962C8B-B14F-4D97-AF65-F5344CB8AC3E}">
        <p14:creationId xmlns:p14="http://schemas.microsoft.com/office/powerpoint/2010/main" val="230352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3BE511-0B8B-4937-A477-10F91184C1C1}" type="slidenum">
              <a:rPr lang="en-US" smtClean="0"/>
              <a:t>7</a:t>
            </a:fld>
            <a:endParaRPr lang="en-US"/>
          </a:p>
        </p:txBody>
      </p:sp>
    </p:spTree>
    <p:extLst>
      <p:ext uri="{BB962C8B-B14F-4D97-AF65-F5344CB8AC3E}">
        <p14:creationId xmlns:p14="http://schemas.microsoft.com/office/powerpoint/2010/main" val="101556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a:latin typeface="Arial" panose="020B0604020202020204" pitchFamily="34" charset="0"/>
              </a:rPr>
              <a:t>Principal’s Attestation provides the number of teachers that are non highly qualified or teaching out of field</a:t>
            </a:r>
          </a:p>
          <a:p>
            <a:pPr marL="232943" indent="-232943"/>
            <a:r>
              <a:rPr lang="en-US" altLang="en-US" dirty="0">
                <a:latin typeface="Arial" panose="020B0604020202020204" pitchFamily="34" charset="0"/>
              </a:rPr>
              <a:t>Parents Rights under ESEA</a:t>
            </a:r>
          </a:p>
          <a:p>
            <a:pPr marL="232943" indent="-232943"/>
            <a:r>
              <a:rPr lang="en-US" altLang="en-US" dirty="0">
                <a:latin typeface="Arial" panose="020B0604020202020204" pitchFamily="34" charset="0"/>
              </a:rPr>
              <a:t>Request the qualifications of your child’s teacher</a:t>
            </a:r>
          </a:p>
          <a:p>
            <a:pPr marL="232943" indent="-232943">
              <a:buFontTx/>
              <a:buChar char="•"/>
            </a:pPr>
            <a:r>
              <a:rPr lang="en-US" altLang="en-US" dirty="0">
                <a:latin typeface="Arial" panose="020B0604020202020204" pitchFamily="34" charset="0"/>
              </a:rPr>
              <a:t>Be notified if your child is taught for more than 4 consecutive weeks by a teacher who is not highly qualified</a:t>
            </a:r>
          </a:p>
          <a:p>
            <a:pPr marL="232943" indent="-232943">
              <a:buFontTx/>
              <a:buChar char="•"/>
            </a:pPr>
            <a:r>
              <a:rPr lang="en-US" altLang="en-US" dirty="0">
                <a:latin typeface="Arial" panose="020B0604020202020204" pitchFamily="34" charset="0"/>
              </a:rPr>
              <a:t>Request opportunities for regular meetings with staff in order to make suggestions</a:t>
            </a:r>
          </a:p>
          <a:p>
            <a:pPr marL="232943" indent="-232943">
              <a:buFontTx/>
              <a:buChar char="•"/>
            </a:pPr>
            <a:r>
              <a:rPr lang="en-US" altLang="en-US" dirty="0">
                <a:latin typeface="Arial" panose="020B0604020202020204" pitchFamily="34" charset="0"/>
              </a:rPr>
              <a:t>Participate in decisions relating to the education of your child</a:t>
            </a:r>
          </a:p>
          <a:p>
            <a:pPr marL="232943" indent="-232943">
              <a:buFontTx/>
              <a:buChar char="•"/>
            </a:pPr>
            <a:r>
              <a:rPr lang="en-US" altLang="en-US" dirty="0">
                <a:latin typeface="Arial" panose="020B0604020202020204" pitchFamily="34" charset="0"/>
              </a:rPr>
              <a:t>Submit a written comment on the school-wide program plan when the school makes the plan available to the district (if you are not satisfied with the plan)</a:t>
            </a:r>
          </a:p>
          <a:p>
            <a:pPr defTabSz="931774">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8</a:t>
            </a:fld>
            <a:endParaRPr lang="en-US"/>
          </a:p>
        </p:txBody>
      </p:sp>
    </p:spTree>
    <p:extLst>
      <p:ext uri="{BB962C8B-B14F-4D97-AF65-F5344CB8AC3E}">
        <p14:creationId xmlns:p14="http://schemas.microsoft.com/office/powerpoint/2010/main" val="3872171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BE511-0B8B-4937-A477-10F91184C1C1}" type="slidenum">
              <a:rPr lang="en-US" smtClean="0"/>
              <a:t>9</a:t>
            </a:fld>
            <a:endParaRPr lang="en-US"/>
          </a:p>
        </p:txBody>
      </p:sp>
    </p:spTree>
    <p:extLst>
      <p:ext uri="{BB962C8B-B14F-4D97-AF65-F5344CB8AC3E}">
        <p14:creationId xmlns:p14="http://schemas.microsoft.com/office/powerpoint/2010/main" val="306806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9/22/2020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1FAA6B6-10E5-4810-BC9F-DA72D8452E73}" type="datetime1">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9/22/2020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9/22/2020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9/22/2020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9/22/2020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9/22/2020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pcsb.org/titleone" TargetMode="External"/><Relationship Id="rId5" Type="http://schemas.openxmlformats.org/officeDocument/2006/relationships/hyperlink" Target="http://www.pcsb.org/fairmount-e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2012books.lardbucket.org/books/a-primer-on-social-problems/s13-01-overview-of-the-family.html" TargetMode="External"/><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hyperlink" Target="http://www.pcsb.org/titleone"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7.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hyperlink" Target="https://edudata.fldoe.org/"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www.pngall.com/coming-soon-png" TargetMode="External"/><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26.jpeg"/><Relationship Id="rId5" Type="http://schemas.openxmlformats.org/officeDocument/2006/relationships/hyperlink" Target="http://www.fldoe.org/standardsreview/" TargetMode="External"/><Relationship Id="rId4" Type="http://schemas.openxmlformats.org/officeDocument/2006/relationships/notesSlide" Target="../notesSlides/notesSlide20.xml"/><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hyperlink" Target="http://www.pngall.com/coming-soon-png" TargetMode="External"/><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9.png"/><Relationship Id="rId5" Type="http://schemas.openxmlformats.org/officeDocument/2006/relationships/image" Target="../media/image26.jpeg"/><Relationship Id="rId4" Type="http://schemas.openxmlformats.org/officeDocument/2006/relationships/notesSlide" Target="../notesSlides/notesSlide21.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pixabay.com/illustrations/stamp-save-the-date-red-memory-3047232/" TargetMode="External"/><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notesSlide" Target="../notesSlides/notesSlide2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hyperlink" Target="https://www.pcsb.org/Page/459" TargetMode="External"/><Relationship Id="rId13"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hyperlink" Target="https://www.pcsb.org/Page/32836" TargetMode="External"/><Relationship Id="rId12" Type="http://schemas.openxmlformats.org/officeDocument/2006/relationships/hyperlink" Target="https://www.pcsb.org/Page/418"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mailto:dodgeam@pcsb.org" TargetMode="External"/><Relationship Id="rId11" Type="http://schemas.openxmlformats.org/officeDocument/2006/relationships/hyperlink" Target="https://www.pcsb.org/Page/26534" TargetMode="External"/><Relationship Id="rId5" Type="http://schemas.openxmlformats.org/officeDocument/2006/relationships/image" Target="../media/image33.jpeg"/><Relationship Id="rId10" Type="http://schemas.openxmlformats.org/officeDocument/2006/relationships/hyperlink" Target="mailto:simmonskeo@pcsb.org" TargetMode="External"/><Relationship Id="rId4" Type="http://schemas.openxmlformats.org/officeDocument/2006/relationships/notesSlide" Target="../notesSlides/notesSlide24.xml"/><Relationship Id="rId9" Type="http://schemas.openxmlformats.org/officeDocument/2006/relationships/hyperlink" Target="https://www.pcsb.org/Page/461"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1.sv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30.png"/><Relationship Id="rId5" Type="http://schemas.openxmlformats.org/officeDocument/2006/relationships/image" Target="../media/image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chart" Target="../charts/char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chart" Target="../charts/char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imaniaci.blogspot.com/2013/07/le-migliori-applicazioni-per-il-tuo.html" TargetMode="External"/><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2337"/>
            <a:ext cx="7772400" cy="1251284"/>
          </a:xfrm>
        </p:spPr>
        <p:txBody>
          <a:bodyPr/>
          <a:lstStyle/>
          <a:p>
            <a:r>
              <a:rPr lang="en-US" altLang="en-US" b="1" dirty="0"/>
              <a:t>Title I Annual Parent Meeting</a:t>
            </a:r>
            <a:endParaRPr lang="en-US" dirty="0"/>
          </a:p>
        </p:txBody>
      </p:sp>
      <p:sp>
        <p:nvSpPr>
          <p:cNvPr id="3" name="Subtitle 2"/>
          <p:cNvSpPr>
            <a:spLocks noGrp="1"/>
          </p:cNvSpPr>
          <p:nvPr>
            <p:ph type="subTitle" idx="1"/>
          </p:nvPr>
        </p:nvSpPr>
        <p:spPr>
          <a:xfrm>
            <a:off x="1371600" y="3248526"/>
            <a:ext cx="6400800" cy="1780675"/>
          </a:xfrm>
        </p:spPr>
        <p:txBody>
          <a:bodyPr>
            <a:normAutofit lnSpcReduction="10000"/>
          </a:bodyPr>
          <a:lstStyle/>
          <a:p>
            <a:pPr>
              <a:defRPr/>
            </a:pPr>
            <a:r>
              <a:rPr lang="en-US" dirty="0">
                <a:solidFill>
                  <a:schemeClr val="bg1"/>
                </a:solidFill>
                <a:effectLst>
                  <a:outerShdw blurRad="38100" dist="38100" dir="2700000" algn="tl">
                    <a:srgbClr val="C0C0C0"/>
                  </a:outerShdw>
                </a:effectLst>
                <a:latin typeface="Copperplate Gothic Bold" panose="020E0705020206020404" pitchFamily="34" charset="0"/>
                <a:ea typeface="Nirmala UI Semilight" panose="020B0402040204020203" pitchFamily="34" charset="0"/>
                <a:cs typeface="Nirmala UI Semilight" panose="020B0402040204020203" pitchFamily="34" charset="0"/>
              </a:rPr>
              <a:t>Fairmount Park Elementary School</a:t>
            </a:r>
          </a:p>
          <a:p>
            <a:pPr>
              <a:defRPr/>
            </a:pPr>
            <a:r>
              <a:rPr lang="en-US" dirty="0">
                <a:solidFill>
                  <a:schemeClr val="bg1"/>
                </a:solidFill>
                <a:effectLst>
                  <a:outerShdw blurRad="38100" dist="38100" dir="2700000" algn="tl">
                    <a:srgbClr val="C0C0C0"/>
                  </a:outerShdw>
                </a:effectLst>
                <a:latin typeface="Copperplate Gothic Bold" panose="020E0705020206020404" pitchFamily="34" charset="0"/>
                <a:ea typeface="Nirmala UI Semilight" panose="020B0402040204020203" pitchFamily="34" charset="0"/>
                <a:cs typeface="Nirmala UI Semilight" panose="020B0402040204020203" pitchFamily="34" charset="0"/>
              </a:rPr>
              <a:t>Tuesday, September 15, 2020</a:t>
            </a:r>
          </a:p>
          <a:p>
            <a:pPr>
              <a:defRPr/>
            </a:pPr>
            <a:r>
              <a:rPr lang="en-US" dirty="0">
                <a:solidFill>
                  <a:schemeClr val="bg1"/>
                </a:solidFill>
                <a:effectLst>
                  <a:outerShdw blurRad="38100" dist="38100" dir="2700000" algn="tl">
                    <a:srgbClr val="C0C0C0"/>
                  </a:outerShdw>
                </a:effectLst>
                <a:latin typeface="Copperplate Gothic Bold" panose="020E0705020206020404" pitchFamily="34" charset="0"/>
                <a:ea typeface="Nirmala UI Semilight" panose="020B0402040204020203" pitchFamily="34" charset="0"/>
                <a:cs typeface="Nirmala UI Semilight" panose="020B0402040204020203" pitchFamily="34" charset="0"/>
              </a:rPr>
              <a:t>5:00 PM &amp; 5:45 PM</a:t>
            </a:r>
          </a:p>
          <a:p>
            <a:pPr>
              <a:defRPr/>
            </a:pPr>
            <a:r>
              <a:rPr lang="en-US" dirty="0">
                <a:solidFill>
                  <a:schemeClr val="bg1"/>
                </a:solidFill>
                <a:effectLst>
                  <a:outerShdw blurRad="38100" dist="38100" dir="2700000" algn="tl">
                    <a:srgbClr val="C0C0C0"/>
                  </a:outerShdw>
                </a:effectLst>
                <a:latin typeface="Copperplate Gothic Bold" panose="020E0705020206020404" pitchFamily="34" charset="0"/>
                <a:ea typeface="Nirmala UI Semilight" panose="020B0402040204020203" pitchFamily="34" charset="0"/>
                <a:cs typeface="Nirmala UI Semilight" panose="020B0402040204020203" pitchFamily="34" charset="0"/>
              </a:rPr>
              <a:t>Virtual Link</a:t>
            </a:r>
          </a:p>
          <a:p>
            <a:pPr>
              <a:defRPr/>
            </a:pPr>
            <a:r>
              <a:rPr lang="en-US" dirty="0">
                <a:solidFill>
                  <a:schemeClr val="bg1"/>
                </a:solidFill>
                <a:effectLst>
                  <a:outerShdw blurRad="38100" dist="38100" dir="2700000" algn="tl">
                    <a:srgbClr val="C0C0C0"/>
                  </a:outerShdw>
                </a:effectLst>
                <a:latin typeface="Copperplate Gothic Bold" panose="020E0705020206020404" pitchFamily="34" charset="0"/>
                <a:ea typeface="Nirmala UI Semilight" panose="020B0402040204020203" pitchFamily="34" charset="0"/>
                <a:cs typeface="Nirmala UI Semilight" panose="020B0402040204020203" pitchFamily="34" charset="0"/>
              </a:rPr>
              <a:t>LaKisha F. Lawson</a:t>
            </a:r>
          </a:p>
          <a:p>
            <a:endParaRPr lang="en-US" dirty="0"/>
          </a:p>
        </p:txBody>
      </p:sp>
      <p:pic>
        <p:nvPicPr>
          <p:cNvPr id="6" name="Picture 5" descr="PCS_Primary_Logo copy.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8187" y="5930579"/>
            <a:ext cx="1569723" cy="749810"/>
          </a:xfrm>
          <a:prstGeom prst="rect">
            <a:avLst/>
          </a:prstGeom>
        </p:spPr>
      </p:pic>
      <p:pic>
        <p:nvPicPr>
          <p:cNvPr id="7" name="Picture 6" descr="A close up of a sign&#10;&#10;Description automatically generated">
            <a:extLst>
              <a:ext uri="{FF2B5EF4-FFF2-40B4-BE49-F238E27FC236}">
                <a16:creationId xmlns:a16="http://schemas.microsoft.com/office/drawing/2014/main" id="{70900994-35B0-4EA1-9108-C603C29ED22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79850" y="656557"/>
            <a:ext cx="1384300" cy="1301750"/>
          </a:xfrm>
          <a:prstGeom prst="rect">
            <a:avLst/>
          </a:prstGeom>
        </p:spPr>
      </p:pic>
      <p:pic>
        <p:nvPicPr>
          <p:cNvPr id="8" name="Video 7">
            <a:hlinkClick r:id="" action="ppaction://media"/>
            <a:extLst>
              <a:ext uri="{FF2B5EF4-FFF2-40B4-BE49-F238E27FC236}">
                <a16:creationId xmlns:a16="http://schemas.microsoft.com/office/drawing/2014/main" id="{CB378C65-F088-4C47-B1DA-DD20AE73ED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2939217131"/>
      </p:ext>
    </p:extLst>
  </p:cSld>
  <p:clrMapOvr>
    <a:masterClrMapping/>
  </p:clrMapOvr>
  <mc:AlternateContent xmlns:mc="http://schemas.openxmlformats.org/markup-compatibility/2006" xmlns:p14="http://schemas.microsoft.com/office/powerpoint/2010/main">
    <mc:Choice Requires="p14">
      <p:transition spd="slow" p14:dur="2000" advTm="14958"/>
    </mc:Choice>
    <mc:Fallback xmlns="">
      <p:transition spd="slow" advTm="1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B4E6-47C6-4D51-A271-5B978518FAA0}"/>
              </a:ext>
            </a:extLst>
          </p:cNvPr>
          <p:cNvSpPr>
            <a:spLocks noGrp="1"/>
          </p:cNvSpPr>
          <p:nvPr>
            <p:ph type="title"/>
          </p:nvPr>
        </p:nvSpPr>
        <p:spPr/>
        <p:txBody>
          <a:bodyPr>
            <a:normAutofit fontScale="90000"/>
          </a:bodyPr>
          <a:lstStyle/>
          <a:p>
            <a:r>
              <a:rPr lang="en-US" dirty="0"/>
              <a:t>Working Together for Student Success</a:t>
            </a:r>
          </a:p>
        </p:txBody>
      </p:sp>
      <p:sp>
        <p:nvSpPr>
          <p:cNvPr id="3" name="Content Placeholder 2">
            <a:extLst>
              <a:ext uri="{FF2B5EF4-FFF2-40B4-BE49-F238E27FC236}">
                <a16:creationId xmlns:a16="http://schemas.microsoft.com/office/drawing/2014/main" id="{B8DBB1B6-6E29-4488-9C8D-D7933BD8BC10}"/>
              </a:ext>
            </a:extLst>
          </p:cNvPr>
          <p:cNvSpPr>
            <a:spLocks noGrp="1"/>
          </p:cNvSpPr>
          <p:nvPr>
            <p:ph sz="quarter" idx="13"/>
          </p:nvPr>
        </p:nvSpPr>
        <p:spPr>
          <a:xfrm>
            <a:off x="946484" y="2574760"/>
            <a:ext cx="7130717" cy="3110564"/>
          </a:xfrm>
        </p:spPr>
        <p:txBody>
          <a:bodyPr>
            <a:normAutofit fontScale="77500" lnSpcReduction="20000"/>
          </a:bodyPr>
          <a:lstStyle/>
          <a:p>
            <a:pPr marL="0" lvl="0" indent="0" algn="ctr">
              <a:buNone/>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Where are these documents located?</a:t>
            </a:r>
          </a:p>
          <a:p>
            <a:pPr marL="0" lvl="0" indent="0" algn="ctr">
              <a:buNone/>
            </a:pPr>
            <a:endPar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lvl="0" indent="0">
              <a:buNone/>
            </a:pP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these documents at the Parent Station and the school and district websites. We invite you to attend meetings or complete surveys to share your input…we need and want you to be involved.</a:t>
            </a:r>
          </a:p>
          <a:p>
            <a:pPr marL="0" lvl="0" indent="0">
              <a:buNone/>
            </a:pPr>
            <a:endPar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lvl="0" indent="0">
              <a:buNone/>
            </a:pP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Check out our website </a:t>
            </a:r>
            <a:r>
              <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www.pcsb.org/fairmount-es</a:t>
            </a:r>
            <a:r>
              <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to view:</a:t>
            </a:r>
            <a:endPar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 </a:t>
            </a:r>
          </a:p>
          <a:p>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lvl="0"/>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Level Parent and Family Engagement Plan (PFEP) </a:t>
            </a:r>
          </a:p>
          <a:p>
            <a:pPr lvl="0"/>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Parent-School-Student Compact</a:t>
            </a:r>
          </a:p>
          <a:p>
            <a:pPr lvl="0"/>
            <a:endParaRPr lang="en-US" sz="18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Pinellas County School’s Parent and Family Engagement Plan at </a:t>
            </a:r>
            <a:r>
              <a:rPr lang="en-US" sz="18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6"/>
              </a:rPr>
              <a:t>www.pcsb.org/titleone</a:t>
            </a:r>
            <a:r>
              <a:rPr lang="en-US" sz="18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and a summary is written in, “Title I Family &amp; School Partnership Overview”, which is given to all Title I families.</a:t>
            </a:r>
          </a:p>
          <a:p>
            <a:endParaRPr lang="en-US" dirty="0"/>
          </a:p>
        </p:txBody>
      </p:sp>
      <p:pic>
        <p:nvPicPr>
          <p:cNvPr id="4" name="Audio 3">
            <a:hlinkClick r:id="" action="ppaction://media"/>
            <a:extLst>
              <a:ext uri="{FF2B5EF4-FFF2-40B4-BE49-F238E27FC236}">
                <a16:creationId xmlns:a16="http://schemas.microsoft.com/office/drawing/2014/main" id="{64A32BA4-EE53-4387-A985-BE5066B7CD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4664402"/>
      </p:ext>
    </p:extLst>
  </p:cSld>
  <p:clrMapOvr>
    <a:masterClrMapping/>
  </p:clrMapOvr>
  <mc:AlternateContent xmlns:mc="http://schemas.openxmlformats.org/markup-compatibility/2006" xmlns:p14="http://schemas.microsoft.com/office/powerpoint/2010/main">
    <mc:Choice Requires="p14">
      <p:transition spd="slow" p14:dur="2000" advTm="62218"/>
    </mc:Choice>
    <mc:Fallback xmlns="">
      <p:transition spd="slow" advTm="62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7010" y="3151546"/>
            <a:ext cx="7265469" cy="2781894"/>
          </a:xfrm>
        </p:spPr>
        <p:txBody>
          <a:bodyPr>
            <a:normAutofit/>
          </a:bodyPr>
          <a:lstStyle/>
          <a:p>
            <a:pPr marL="0" lvl="0" indent="0">
              <a:lnSpc>
                <a:spcPct val="90000"/>
              </a:lnSpc>
              <a:spcBef>
                <a:spcPts val="1200"/>
              </a:spcBef>
              <a:buClr>
                <a:srgbClr val="27CED7"/>
              </a:buClr>
              <a:buNone/>
              <a:defRPr/>
            </a:pPr>
            <a:r>
              <a:rPr lang="en-US" dirty="0">
                <a:solidFill>
                  <a:prstClr val="black"/>
                </a:solidFill>
                <a:latin typeface="Tw Cen MT" panose="020B0602020104020603"/>
              </a:rPr>
              <a:t>Our school’s Title I Parent Station is located in the front office (Community Liaison area).</a:t>
            </a:r>
          </a:p>
          <a:p>
            <a:pPr marL="0" lvl="0" indent="0">
              <a:lnSpc>
                <a:spcPct val="90000"/>
              </a:lnSpc>
              <a:spcBef>
                <a:spcPts val="1200"/>
              </a:spcBef>
              <a:buClr>
                <a:srgbClr val="27CED7"/>
              </a:buClr>
              <a:buNone/>
              <a:defRPr/>
            </a:pPr>
            <a:endParaRPr lang="en-US" dirty="0">
              <a:solidFill>
                <a:prstClr val="black"/>
              </a:solidFill>
              <a:latin typeface="Tw Cen MT" panose="020B0602020104020603"/>
            </a:endParaRPr>
          </a:p>
          <a:p>
            <a:pPr marL="0" lvl="0" indent="0">
              <a:lnSpc>
                <a:spcPct val="90000"/>
              </a:lnSpc>
              <a:spcBef>
                <a:spcPts val="1200"/>
              </a:spcBef>
              <a:buClr>
                <a:srgbClr val="27CED7"/>
              </a:buClr>
              <a:buNone/>
              <a:defRPr/>
            </a:pPr>
            <a:r>
              <a:rPr lang="en-US" dirty="0">
                <a:solidFill>
                  <a:prstClr val="black"/>
                </a:solidFill>
                <a:latin typeface="Tw Cen MT" panose="020B0602020104020603"/>
              </a:rPr>
              <a:t>You will find a copy of Fairmount Park’s PFEP, the School District’s PFEP, Parent’s Right to Know Memo, Upcoming Events, Compact, and School Improvement Plan (SIP).</a:t>
            </a:r>
          </a:p>
          <a:p>
            <a:endParaRPr lang="en-US" dirty="0"/>
          </a:p>
        </p:txBody>
      </p:sp>
      <p:sp>
        <p:nvSpPr>
          <p:cNvPr id="3" name="Title 2"/>
          <p:cNvSpPr>
            <a:spLocks noGrp="1"/>
          </p:cNvSpPr>
          <p:nvPr>
            <p:ph type="title"/>
          </p:nvPr>
        </p:nvSpPr>
        <p:spPr/>
        <p:txBody>
          <a:bodyPr/>
          <a:lstStyle/>
          <a:p>
            <a:r>
              <a:rPr lang="en-US" altLang="en-US" dirty="0"/>
              <a:t>Title I Parent Station </a:t>
            </a:r>
            <a:endParaRPr lang="en-US" dirty="0"/>
          </a:p>
        </p:txBody>
      </p:sp>
      <p:pic>
        <p:nvPicPr>
          <p:cNvPr id="4" name="Audio 3">
            <a:hlinkClick r:id="" action="ppaction://media"/>
            <a:extLst>
              <a:ext uri="{FF2B5EF4-FFF2-40B4-BE49-F238E27FC236}">
                <a16:creationId xmlns:a16="http://schemas.microsoft.com/office/drawing/2014/main" id="{0D79E1CE-FF59-4300-8BA1-CCF4549FD7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22915294"/>
      </p:ext>
    </p:extLst>
  </p:cSld>
  <p:clrMapOvr>
    <a:masterClrMapping/>
  </p:clrMapOvr>
  <mc:AlternateContent xmlns:mc="http://schemas.openxmlformats.org/markup-compatibility/2006" xmlns:p14="http://schemas.microsoft.com/office/powerpoint/2010/main">
    <mc:Choice Requires="p14">
      <p:transition spd="slow" p14:dur="2000" advTm="25882"/>
    </mc:Choice>
    <mc:Fallback xmlns="">
      <p:transition spd="slow" advTm="2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Parent-School-Student Compact</a:t>
            </a:r>
          </a:p>
        </p:txBody>
      </p:sp>
      <p:sp>
        <p:nvSpPr>
          <p:cNvPr id="2" name="Content Placeholder 1"/>
          <p:cNvSpPr>
            <a:spLocks noGrp="1"/>
          </p:cNvSpPr>
          <p:nvPr>
            <p:ph sz="quarter" idx="13"/>
          </p:nvPr>
        </p:nvSpPr>
        <p:spPr>
          <a:xfrm>
            <a:off x="676654" y="2679192"/>
            <a:ext cx="8186609" cy="3007734"/>
          </a:xfrm>
        </p:spPr>
        <p:txBody>
          <a:bodyPr>
            <a:normAutofit fontScale="70000" lnSpcReduction="20000"/>
          </a:bodyPr>
          <a:lstStyle/>
          <a:p>
            <a:pPr marL="0" indent="0" algn="ctr">
              <a:buNone/>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Every Title I school has a Compact or Agreement.</a:t>
            </a:r>
          </a:p>
          <a:p>
            <a:pPr marL="0" indent="0" algn="ctr">
              <a:buNone/>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purpose of the compact is to foster student achievement. By signing the Parent-School-Student Compact Fairmount Park Elementary teachers, staff, parents and students agree to work together to share the responsibility of helping students meet or exceed state, district and school academic goals. </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pPr marL="0" indent="0">
              <a:buNone/>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participation!</a:t>
            </a:r>
          </a:p>
          <a:p>
            <a:pPr marL="0" indent="0">
              <a:buNone/>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pic>
        <p:nvPicPr>
          <p:cNvPr id="4" name="Content Placeholder 11">
            <a:extLst>
              <a:ext uri="{FF2B5EF4-FFF2-40B4-BE49-F238E27FC236}">
                <a16:creationId xmlns:a16="http://schemas.microsoft.com/office/drawing/2014/main" id="{E878FD78-17C2-4D56-966E-526ED0BD7300}"/>
              </a:ext>
            </a:extLst>
          </p:cNvPr>
          <p:cNvPicPr>
            <a:picLocks noGrp="1" noChangeAspect="1"/>
          </p:cNvPicPr>
          <p:nvPr>
            <p:ph sz="quarter" idx="14"/>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37199" y="4367218"/>
            <a:ext cx="2617537" cy="2262759"/>
          </a:xfrm>
        </p:spPr>
      </p:pic>
      <p:pic>
        <p:nvPicPr>
          <p:cNvPr id="5" name="Audio 4">
            <a:hlinkClick r:id="" action="ppaction://media"/>
            <a:extLst>
              <a:ext uri="{FF2B5EF4-FFF2-40B4-BE49-F238E27FC236}">
                <a16:creationId xmlns:a16="http://schemas.microsoft.com/office/drawing/2014/main" id="{A32EE5F3-4A87-434F-8CFA-1C66F0C9BF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63953624"/>
      </p:ext>
    </p:extLst>
  </p:cSld>
  <p:clrMapOvr>
    <a:masterClrMapping/>
  </p:clrMapOvr>
  <mc:AlternateContent xmlns:mc="http://schemas.openxmlformats.org/markup-compatibility/2006" xmlns:p14="http://schemas.microsoft.com/office/powerpoint/2010/main">
    <mc:Choice Requires="p14">
      <p:transition spd="slow" p14:dur="2000" advTm="28211"/>
    </mc:Choice>
    <mc:Fallback xmlns="">
      <p:transition spd="slow" advTm="2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marL="0" lvl="0" indent="0">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lvl="0"/>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trainings to increase student achievement</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Staff trainings for engaging parents</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Communication methods between home and school</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Flexible meeting times</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Accessibility for parents</a:t>
            </a:r>
          </a:p>
          <a:p>
            <a:pPr marL="800100" lvl="1" indent="-342900">
              <a:buFont typeface="Arial" panose="020B0604020202020204" pitchFamily="34" charset="0"/>
              <a:buChar cha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Coordinating with other Federal Programs</a:t>
            </a:r>
          </a:p>
          <a:p>
            <a:endParaRPr lang="en-US" dirty="0"/>
          </a:p>
        </p:txBody>
      </p:sp>
      <p:sp>
        <p:nvSpPr>
          <p:cNvPr id="3" name="Title 2"/>
          <p:cNvSpPr>
            <a:spLocks noGrp="1"/>
          </p:cNvSpPr>
          <p:nvPr>
            <p:ph type="title"/>
          </p:nvPr>
        </p:nvSpPr>
        <p:spPr/>
        <p:txBody>
          <a:bodyPr>
            <a:normAutofit fontScale="90000"/>
          </a:bodyPr>
          <a:lstStyle/>
          <a:p>
            <a:r>
              <a:rPr lang="en-US" altLang="en-US" dirty="0"/>
              <a:t>Parent and Family Engagement Plan (PFEP)</a:t>
            </a:r>
            <a:endParaRPr lang="en-US" dirty="0"/>
          </a:p>
        </p:txBody>
      </p:sp>
      <p:pic>
        <p:nvPicPr>
          <p:cNvPr id="4" name="Video 3">
            <a:hlinkClick r:id="" action="ppaction://media"/>
            <a:extLst>
              <a:ext uri="{FF2B5EF4-FFF2-40B4-BE49-F238E27FC236}">
                <a16:creationId xmlns:a16="http://schemas.microsoft.com/office/drawing/2014/main" id="{143C8D63-8ECE-4707-AEBA-B5A525E43DA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437490701"/>
      </p:ext>
    </p:extLst>
  </p:cSld>
  <p:clrMapOvr>
    <a:masterClrMapping/>
  </p:clrMapOvr>
  <mc:AlternateContent xmlns:mc="http://schemas.openxmlformats.org/markup-compatibility/2006" xmlns:p14="http://schemas.microsoft.com/office/powerpoint/2010/main">
    <mc:Choice Requires="p14">
      <p:transition spd="slow" p14:dur="2000" advTm="10822"/>
    </mc:Choice>
    <mc:Fallback xmlns="">
      <p:transition spd="slow" advTm="1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Parent Advisory Council (PAC)</a:t>
            </a:r>
            <a:endParaRPr lang="en-US" dirty="0"/>
          </a:p>
        </p:txBody>
      </p:sp>
      <p:sp>
        <p:nvSpPr>
          <p:cNvPr id="2" name="Content Placeholder 1"/>
          <p:cNvSpPr>
            <a:spLocks noGrp="1"/>
          </p:cNvSpPr>
          <p:nvPr>
            <p:ph sz="quarter" idx="13"/>
          </p:nvPr>
        </p:nvSpPr>
        <p:spPr>
          <a:xfrm>
            <a:off x="676654" y="2679192"/>
            <a:ext cx="7585029" cy="3447288"/>
          </a:xfrm>
        </p:spPr>
        <p:txBody>
          <a:bodyPr>
            <a:normAutofit fontScale="85000" lnSpcReduction="20000"/>
          </a:bodyPr>
          <a:lstStyle/>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District has a Parent and Family Engagement Plan. The summary of the this plan is in the Title I School &amp; Family Partnership Overview.</a:t>
            </a:r>
          </a:p>
          <a:p>
            <a:pPr>
              <a:buFont typeface="Arial" panose="020B0604020202020204" pitchFamily="34" charset="0"/>
              <a:buChar char="•"/>
              <a:defRPr/>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may access the full plan at </a:t>
            </a: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www.pcsb.org/titleone</a:t>
            </a: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endPar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 Advisory Council (PAC) is responsible for reviewing and revising the District PFEP.  </a:t>
            </a:r>
          </a:p>
          <a:p>
            <a:pPr>
              <a:buFont typeface="Arial" panose="020B0604020202020204" pitchFamily="34" charset="0"/>
              <a:buChar char="•"/>
              <a:defRPr/>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PAC will meet virtually or in-person with the district’s Title I Family Education Coordinator.</a:t>
            </a:r>
          </a:p>
          <a:p>
            <a:pPr>
              <a:buFont typeface="Arial" panose="020B0604020202020204" pitchFamily="34" charset="0"/>
              <a:buChar char="•"/>
              <a:defRPr/>
            </a:pPr>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PAC meets twice a year, if you are interested in representing our school please notify, Katy Foley.</a:t>
            </a:r>
          </a:p>
          <a:p>
            <a:endParaRPr lang="en-US" dirty="0"/>
          </a:p>
        </p:txBody>
      </p:sp>
      <p:pic>
        <p:nvPicPr>
          <p:cNvPr id="4" name="Audio 3">
            <a:hlinkClick r:id="" action="ppaction://media"/>
            <a:extLst>
              <a:ext uri="{FF2B5EF4-FFF2-40B4-BE49-F238E27FC236}">
                <a16:creationId xmlns:a16="http://schemas.microsoft.com/office/drawing/2014/main" id="{8FCCEE8E-17E9-459E-9FFB-08E468DC01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07960825"/>
      </p:ext>
    </p:extLst>
  </p:cSld>
  <p:clrMapOvr>
    <a:masterClrMapping/>
  </p:clrMapOvr>
  <mc:AlternateContent xmlns:mc="http://schemas.openxmlformats.org/markup-compatibility/2006" xmlns:p14="http://schemas.microsoft.com/office/powerpoint/2010/main">
    <mc:Choice Requires="p14">
      <p:transition spd="slow" p14:dur="2000" advTm="36127"/>
    </mc:Choice>
    <mc:Fallback xmlns="">
      <p:transition spd="slow" advTm="3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1D5AD-65DE-452B-BAC1-1EC5CEE1B5DF}"/>
              </a:ext>
            </a:extLst>
          </p:cNvPr>
          <p:cNvSpPr>
            <a:spLocks noGrp="1"/>
          </p:cNvSpPr>
          <p:nvPr>
            <p:ph idx="1"/>
          </p:nvPr>
        </p:nvSpPr>
        <p:spPr/>
        <p:txBody>
          <a:bodyPr>
            <a:normAutofit fontScale="70000" lnSpcReduction="20000"/>
          </a:bodyPr>
          <a:lstStyle/>
          <a:p>
            <a:pPr marL="301943" lvl="1" indent="0">
              <a:buNone/>
            </a:pPr>
            <a:r>
              <a:rPr lang="en-US" altLang="en-US" sz="2600" dirty="0">
                <a:solidFill>
                  <a:schemeClr val="tx1"/>
                </a:solidFill>
                <a:latin typeface="Nirmala UI" panose="020B0502040204020203" pitchFamily="34" charset="0"/>
                <a:ea typeface="Nirmala UI" panose="020B0502040204020203" pitchFamily="34" charset="0"/>
                <a:cs typeface="Nirmala UI" panose="020B0502040204020203" pitchFamily="34" charset="0"/>
              </a:rPr>
              <a:t>School Report Cards </a:t>
            </a:r>
          </a:p>
          <a:p>
            <a:pPr marL="301943" lvl="1" indent="0">
              <a:buNone/>
            </a:pPr>
            <a:endParaRPr lang="en-US" altLang="en-US" sz="26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Grade and Overview</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Population and Enrollment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Academic Achievement, Growth, and Population</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English Language Learners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Graduation and Beyond</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Qualifications and Equity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Long-Term Goals and Interim Progress</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Accelerated Course Enrollment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Per-Pupil Expenditures </a:t>
            </a:r>
          </a:p>
          <a:p>
            <a:pPr lvl="1"/>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National Data</a:t>
            </a:r>
          </a:p>
          <a:p>
            <a:pPr lvl="1"/>
            <a:endPar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301943" lvl="1" indent="0">
              <a:buNone/>
            </a:pPr>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Available online at </a:t>
            </a:r>
            <a:r>
              <a:rPr lang="en-US" dirty="0">
                <a:hlinkClick r:id="rId5"/>
              </a:rPr>
              <a:t>https://edudata.fldoe.org/</a:t>
            </a:r>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or Front Office </a:t>
            </a:r>
          </a:p>
        </p:txBody>
      </p:sp>
      <p:sp>
        <p:nvSpPr>
          <p:cNvPr id="3" name="Title 2">
            <a:extLst>
              <a:ext uri="{FF2B5EF4-FFF2-40B4-BE49-F238E27FC236}">
                <a16:creationId xmlns:a16="http://schemas.microsoft.com/office/drawing/2014/main" id="{C964CCD3-204D-46F1-9C86-09158526D4D4}"/>
              </a:ext>
            </a:extLst>
          </p:cNvPr>
          <p:cNvSpPr>
            <a:spLocks noGrp="1"/>
          </p:cNvSpPr>
          <p:nvPr>
            <p:ph type="title"/>
          </p:nvPr>
        </p:nvSpPr>
        <p:spPr/>
        <p:txBody>
          <a:bodyPr/>
          <a:lstStyle/>
          <a:p>
            <a:r>
              <a:rPr lang="en-US" dirty="0"/>
              <a:t>Accountability </a:t>
            </a:r>
          </a:p>
        </p:txBody>
      </p:sp>
      <p:pic>
        <p:nvPicPr>
          <p:cNvPr id="5" name="Graphic 4" descr="Checklist">
            <a:extLst>
              <a:ext uri="{FF2B5EF4-FFF2-40B4-BE49-F238E27FC236}">
                <a16:creationId xmlns:a16="http://schemas.microsoft.com/office/drawing/2014/main" id="{D591E228-01E7-45BA-A79A-A73BC7CFD9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0968" y="507492"/>
            <a:ext cx="914400" cy="914400"/>
          </a:xfrm>
          <a:prstGeom prst="rect">
            <a:avLst/>
          </a:prstGeom>
        </p:spPr>
      </p:pic>
      <p:pic>
        <p:nvPicPr>
          <p:cNvPr id="4" name="Audio 3">
            <a:hlinkClick r:id="" action="ppaction://media"/>
            <a:extLst>
              <a:ext uri="{FF2B5EF4-FFF2-40B4-BE49-F238E27FC236}">
                <a16:creationId xmlns:a16="http://schemas.microsoft.com/office/drawing/2014/main" id="{005FD63E-3931-4F17-AD5B-5566AA28DD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50655522"/>
      </p:ext>
    </p:extLst>
  </p:cSld>
  <p:clrMapOvr>
    <a:masterClrMapping/>
  </p:clrMapOvr>
  <mc:AlternateContent xmlns:mc="http://schemas.openxmlformats.org/markup-compatibility/2006" xmlns:p14="http://schemas.microsoft.com/office/powerpoint/2010/main">
    <mc:Choice Requires="p14">
      <p:transition spd="slow" p14:dur="2000" advTm="23851"/>
    </mc:Choice>
    <mc:Fallback xmlns="">
      <p:transition spd="slow" advTm="23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School Classification</a:t>
            </a:r>
            <a:endParaRPr lang="en-US" dirty="0"/>
          </a:p>
        </p:txBody>
      </p:sp>
      <p:pic>
        <p:nvPicPr>
          <p:cNvPr id="5" name="Graphic 4" descr="Shooting star">
            <a:extLst>
              <a:ext uri="{FF2B5EF4-FFF2-40B4-BE49-F238E27FC236}">
                <a16:creationId xmlns:a16="http://schemas.microsoft.com/office/drawing/2014/main" id="{C0BC3C55-6C09-4955-83EF-BC416B8DFB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737" y="507492"/>
            <a:ext cx="914400" cy="914400"/>
          </a:xfrm>
          <a:prstGeom prst="rect">
            <a:avLst/>
          </a:prstGeom>
        </p:spPr>
      </p:pic>
      <p:sp>
        <p:nvSpPr>
          <p:cNvPr id="8" name="Rectangle 7">
            <a:extLst>
              <a:ext uri="{FF2B5EF4-FFF2-40B4-BE49-F238E27FC236}">
                <a16:creationId xmlns:a16="http://schemas.microsoft.com/office/drawing/2014/main" id="{2491B161-C9AB-4D63-BD90-AEC85128754F}"/>
              </a:ext>
            </a:extLst>
          </p:cNvPr>
          <p:cNvSpPr/>
          <p:nvPr/>
        </p:nvSpPr>
        <p:spPr>
          <a:xfrm>
            <a:off x="690880" y="2530678"/>
            <a:ext cx="7995920" cy="4358116"/>
          </a:xfrm>
          <a:prstGeom prst="rect">
            <a:avLst/>
          </a:prstGeom>
        </p:spPr>
        <p:txBody>
          <a:bodyPr wrap="square">
            <a:spAutoFit/>
          </a:bodyPr>
          <a:lstStyle/>
          <a:p>
            <a:pPr lvl="0" fontAlgn="base">
              <a:lnSpc>
                <a:spcPct val="90000"/>
              </a:lnSpc>
              <a:spcBef>
                <a:spcPts val="1200"/>
              </a:spcBef>
              <a:spcAft>
                <a:spcPts val="200"/>
              </a:spcAft>
              <a:buClr>
                <a:srgbClr val="1CADE4"/>
              </a:buClr>
              <a:buSzPct val="100000"/>
            </a:pPr>
            <a:r>
              <a:rPr lang="en-US" altLang="en-US" sz="2800" dirty="0">
                <a:solidFill>
                  <a:schemeClr val="accent1"/>
                </a:solidFill>
                <a:latin typeface="Tw Cen MT" panose="020B0602020104020603"/>
              </a:rPr>
              <a:t>Fairmount Park Elementary School is on the rise!  Our scholars have made great gains resulting in our school earning a letter grade of “C” as measured by FLDOE 2019 state assessments.  We will continue implementing best practices such as providing scholars with an equitable standards based instruction, Positive Behavior Intervention and Supports, the Connect for Success digital initiative, and the Promise Time Extended Learning opportunity, to assist our scholars with meeting grade level proficiency. This year we will continue Soaring to Success!</a:t>
            </a:r>
          </a:p>
        </p:txBody>
      </p:sp>
      <p:pic>
        <p:nvPicPr>
          <p:cNvPr id="2" name="Audio 1">
            <a:hlinkClick r:id="" action="ppaction://media"/>
            <a:extLst>
              <a:ext uri="{FF2B5EF4-FFF2-40B4-BE49-F238E27FC236}">
                <a16:creationId xmlns:a16="http://schemas.microsoft.com/office/drawing/2014/main" id="{3062C7CE-A9DF-4C63-8821-EBF9DCFB4C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46223786"/>
      </p:ext>
    </p:extLst>
  </p:cSld>
  <p:clrMapOvr>
    <a:masterClrMapping/>
  </p:clrMapOvr>
  <mc:AlternateContent xmlns:mc="http://schemas.openxmlformats.org/markup-compatibility/2006" xmlns:p14="http://schemas.microsoft.com/office/powerpoint/2010/main">
    <mc:Choice Requires="p14">
      <p:transition spd="slow" p14:dur="2000" advTm="42843"/>
    </mc:Choice>
    <mc:Fallback xmlns="">
      <p:transition spd="slow" advTm="4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1D5AD-65DE-452B-BAC1-1EC5CEE1B5DF}"/>
              </a:ext>
            </a:extLst>
          </p:cNvPr>
          <p:cNvSpPr>
            <a:spLocks noGrp="1"/>
          </p:cNvSpPr>
          <p:nvPr>
            <p:ph idx="1"/>
          </p:nvPr>
        </p:nvSpPr>
        <p:spPr/>
        <p:txBody>
          <a:bodyPr>
            <a:normAutofit/>
          </a:bodyPr>
          <a:lstStyle/>
          <a:p>
            <a:pPr lvl="1"/>
            <a:r>
              <a:rPr lang="en-US" sz="1800" dirty="0">
                <a:solidFill>
                  <a:schemeClr val="tx1"/>
                </a:solidFill>
                <a:ea typeface="Nirmala UI Semilight" panose="020B0402040204020203" pitchFamily="34" charset="0"/>
                <a:cs typeface="Nirmala UI Semilight" panose="020B0402040204020203" pitchFamily="34" charset="0"/>
              </a:rPr>
              <a:t>Florida’s academic content standards establish high expectations for all scholars.</a:t>
            </a:r>
          </a:p>
          <a:p>
            <a:pPr lvl="1"/>
            <a:endParaRPr lang="en-US" sz="1800" dirty="0">
              <a:solidFill>
                <a:schemeClr val="tx1"/>
              </a:solidFill>
            </a:endParaRPr>
          </a:p>
          <a:p>
            <a:pPr lvl="1"/>
            <a:r>
              <a:rPr lang="en-US" sz="1800" dirty="0">
                <a:solidFill>
                  <a:schemeClr val="tx1"/>
                </a:solidFill>
              </a:rPr>
              <a:t>Florida Standards identify what your child needs to know and be able to do in all content areas. You may read more information by visiting </a:t>
            </a:r>
            <a:r>
              <a:rPr lang="en-US" sz="1800" dirty="0">
                <a:solidFill>
                  <a:srgbClr val="0070C0"/>
                </a:solidFill>
              </a:rPr>
              <a:t>fldoe.org/academic/standards/.</a:t>
            </a:r>
          </a:p>
          <a:p>
            <a:pPr lvl="1"/>
            <a:endParaRPr lang="en-US" sz="1800" dirty="0">
              <a:solidFill>
                <a:schemeClr val="tx1"/>
              </a:solidFill>
            </a:endParaRPr>
          </a:p>
          <a:p>
            <a:pPr lvl="1"/>
            <a:r>
              <a:rPr lang="en-US" sz="1800" dirty="0">
                <a:solidFill>
                  <a:schemeClr val="tx1"/>
                </a:solidFill>
                <a:ea typeface="Nirmala UI Semilight" panose="020B0402040204020203" pitchFamily="34" charset="0"/>
                <a:cs typeface="Nirmala UI Semilight" panose="020B0402040204020203" pitchFamily="34" charset="0"/>
              </a:rPr>
              <a:t>Also, your child’s teacher will be able to explain the standards for your child’s grade level.</a:t>
            </a:r>
          </a:p>
          <a:p>
            <a:pPr marL="301943" lvl="1" indent="0">
              <a:buNone/>
            </a:pPr>
            <a:endParaRPr lang="en-US" dirty="0">
              <a:solidFill>
                <a:schemeClr val="tx1"/>
              </a:solidFill>
            </a:endParaRPr>
          </a:p>
          <a:p>
            <a:pPr lvl="1"/>
            <a:endPar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3" name="Title 2">
            <a:extLst>
              <a:ext uri="{FF2B5EF4-FFF2-40B4-BE49-F238E27FC236}">
                <a16:creationId xmlns:a16="http://schemas.microsoft.com/office/drawing/2014/main" id="{C964CCD3-204D-46F1-9C86-09158526D4D4}"/>
              </a:ext>
            </a:extLst>
          </p:cNvPr>
          <p:cNvSpPr>
            <a:spLocks noGrp="1"/>
          </p:cNvSpPr>
          <p:nvPr>
            <p:ph type="title"/>
          </p:nvPr>
        </p:nvSpPr>
        <p:spPr/>
        <p:txBody>
          <a:bodyPr/>
          <a:lstStyle/>
          <a:p>
            <a:r>
              <a:rPr lang="en-US" dirty="0"/>
              <a:t>Florida Standards</a:t>
            </a:r>
          </a:p>
        </p:txBody>
      </p:sp>
      <p:pic>
        <p:nvPicPr>
          <p:cNvPr id="1026" name="Picture 2" descr="FL DOE Logo">
            <a:extLst>
              <a:ext uri="{FF2B5EF4-FFF2-40B4-BE49-F238E27FC236}">
                <a16:creationId xmlns:a16="http://schemas.microsoft.com/office/drawing/2014/main" id="{C2885CE3-6BD7-4D07-B2AB-B9EFA43AE70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5010" y="5662971"/>
            <a:ext cx="3238750" cy="926383"/>
          </a:xfrm>
          <a:prstGeom prst="rect">
            <a:avLst/>
          </a:prstGeom>
          <a:noFill/>
          <a:extLst>
            <a:ext uri="{909E8E84-426E-40DD-AFC4-6F175D3DCCD1}">
              <a14:hiddenFill xmlns:a14="http://schemas.microsoft.com/office/drawing/2010/main">
                <a:solidFill>
                  <a:srgbClr val="FFFFFF"/>
                </a:solidFill>
              </a14:hiddenFill>
            </a:ext>
          </a:extLst>
        </p:spPr>
      </p:pic>
      <p:pic>
        <p:nvPicPr>
          <p:cNvPr id="5" name="Video 4">
            <a:hlinkClick r:id="" action="ppaction://media"/>
            <a:extLst>
              <a:ext uri="{FF2B5EF4-FFF2-40B4-BE49-F238E27FC236}">
                <a16:creationId xmlns:a16="http://schemas.microsoft.com/office/drawing/2014/main" id="{833071A2-1048-4744-B2FB-9BDABE7C14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6968542"/>
      </p:ext>
    </p:extLst>
  </p:cSld>
  <p:clrMapOvr>
    <a:masterClrMapping/>
  </p:clrMapOvr>
  <mc:AlternateContent xmlns:mc="http://schemas.openxmlformats.org/markup-compatibility/2006" xmlns:p14="http://schemas.microsoft.com/office/powerpoint/2010/main">
    <mc:Choice Requires="p14">
      <p:transition spd="slow" p14:dur="2000" advTm="25984"/>
    </mc:Choice>
    <mc:Fallback xmlns="">
      <p:transition spd="slow" advTm="2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63A2DF-49EA-4CB7-BD3E-065808202497}"/>
              </a:ext>
            </a:extLst>
          </p:cNvPr>
          <p:cNvSpPr>
            <a:spLocks noGrp="1"/>
          </p:cNvSpPr>
          <p:nvPr>
            <p:ph idx="1"/>
          </p:nvPr>
        </p:nvSpPr>
        <p:spPr>
          <a:xfrm>
            <a:off x="867833" y="2659425"/>
            <a:ext cx="7408333" cy="3450696"/>
          </a:xfrm>
        </p:spPr>
        <p:txBody>
          <a:bodyPr>
            <a:normAutofit fontScale="85000" lnSpcReduction="20000"/>
          </a:bodyPr>
          <a:lstStyle/>
          <a:p>
            <a:pPr marL="0" indent="0">
              <a:buNone/>
            </a:pPr>
            <a:r>
              <a:rPr lang="en-US" altLang="en-US" dirty="0">
                <a:solidFill>
                  <a:schemeClr val="tx1"/>
                </a:solidFill>
              </a:rPr>
              <a:t>Florida’s Standards form the framework of everything taught at school. </a:t>
            </a:r>
          </a:p>
          <a:p>
            <a:pPr marL="0" indent="0">
              <a:buNone/>
            </a:pPr>
            <a:endParaRPr lang="en-US" altLang="en-US" dirty="0">
              <a:solidFill>
                <a:schemeClr val="tx1"/>
              </a:solidFill>
            </a:endParaRPr>
          </a:p>
          <a:p>
            <a:pPr marL="0" indent="0">
              <a:buNone/>
            </a:pPr>
            <a:r>
              <a:rPr lang="en-US" altLang="en-US" dirty="0">
                <a:solidFill>
                  <a:schemeClr val="tx1"/>
                </a:solidFill>
              </a:rPr>
              <a:t>Curriculum- (ELA Modules, Ready Math, Science, </a:t>
            </a:r>
            <a:r>
              <a:rPr lang="en-US" altLang="en-US" dirty="0" err="1">
                <a:solidFill>
                  <a:schemeClr val="tx1"/>
                </a:solidFill>
              </a:rPr>
              <a:t>iReady</a:t>
            </a:r>
            <a:r>
              <a:rPr lang="en-US" altLang="en-US" dirty="0">
                <a:solidFill>
                  <a:schemeClr val="tx1"/>
                </a:solidFill>
              </a:rPr>
              <a:t> curriculum)</a:t>
            </a:r>
          </a:p>
          <a:p>
            <a:r>
              <a:rPr lang="en-US" altLang="en-US" dirty="0">
                <a:solidFill>
                  <a:schemeClr val="tx1"/>
                </a:solidFill>
              </a:rPr>
              <a:t>English/Language Arts </a:t>
            </a:r>
          </a:p>
          <a:p>
            <a:r>
              <a:rPr lang="en-US" altLang="en-US" dirty="0">
                <a:solidFill>
                  <a:schemeClr val="tx1"/>
                </a:solidFill>
              </a:rPr>
              <a:t>Mathematics</a:t>
            </a:r>
          </a:p>
          <a:p>
            <a:r>
              <a:rPr lang="en-US" altLang="en-US" dirty="0">
                <a:solidFill>
                  <a:schemeClr val="tx1"/>
                </a:solidFill>
              </a:rPr>
              <a:t>Writing</a:t>
            </a:r>
          </a:p>
          <a:p>
            <a:r>
              <a:rPr lang="en-US" altLang="en-US" dirty="0">
                <a:solidFill>
                  <a:schemeClr val="tx1"/>
                </a:solidFill>
              </a:rPr>
              <a:t>Science</a:t>
            </a:r>
          </a:p>
          <a:p>
            <a:r>
              <a:rPr lang="en-US" altLang="en-US" dirty="0">
                <a:solidFill>
                  <a:schemeClr val="tx1"/>
                </a:solidFill>
              </a:rPr>
              <a:t>Social Emotional Learning (SEL)</a:t>
            </a:r>
          </a:p>
          <a:p>
            <a:pPr marL="0" indent="0">
              <a:buNone/>
            </a:pPr>
            <a:r>
              <a:rPr lang="en-US" altLang="en-US" dirty="0">
                <a:solidFill>
                  <a:srgbClr val="FFFFFF"/>
                </a:solidFill>
              </a:rPr>
              <a:t>C</a:t>
            </a:r>
          </a:p>
          <a:p>
            <a:pPr marL="0" lvl="0" indent="0" fontAlgn="base">
              <a:lnSpc>
                <a:spcPct val="90000"/>
              </a:lnSpc>
              <a:spcBef>
                <a:spcPts val="1200"/>
              </a:spcBef>
              <a:spcAft>
                <a:spcPts val="200"/>
              </a:spcAft>
              <a:buClr>
                <a:srgbClr val="1CADE4"/>
              </a:buClr>
              <a:buNone/>
            </a:pPr>
            <a:r>
              <a:rPr lang="en-US" altLang="en-US" dirty="0" err="1">
                <a:solidFill>
                  <a:srgbClr val="FFFFFF"/>
                </a:solidFill>
              </a:rPr>
              <a:t>iculum</a:t>
            </a:r>
            <a:r>
              <a:rPr lang="en-US" altLang="en-US" dirty="0">
                <a:solidFill>
                  <a:srgbClr val="FFFFFF"/>
                </a:solidFill>
              </a:rPr>
              <a:t>( ELA Modules, Ready Math, </a:t>
            </a:r>
            <a:endParaRPr lang="en-US" dirty="0"/>
          </a:p>
        </p:txBody>
      </p:sp>
      <p:sp>
        <p:nvSpPr>
          <p:cNvPr id="3" name="Title 2">
            <a:extLst>
              <a:ext uri="{FF2B5EF4-FFF2-40B4-BE49-F238E27FC236}">
                <a16:creationId xmlns:a16="http://schemas.microsoft.com/office/drawing/2014/main" id="{DEB8B949-4606-4387-A088-DC4201E9B5AA}"/>
              </a:ext>
            </a:extLst>
          </p:cNvPr>
          <p:cNvSpPr>
            <a:spLocks noGrp="1"/>
          </p:cNvSpPr>
          <p:nvPr>
            <p:ph type="title"/>
          </p:nvPr>
        </p:nvSpPr>
        <p:spPr/>
        <p:txBody>
          <a:bodyPr/>
          <a:lstStyle/>
          <a:p>
            <a:r>
              <a:rPr lang="en-US" dirty="0"/>
              <a:t>School’s Curriculum</a:t>
            </a:r>
          </a:p>
        </p:txBody>
      </p:sp>
      <p:pic>
        <p:nvPicPr>
          <p:cNvPr id="5" name="Graphic 4" descr="Books">
            <a:extLst>
              <a:ext uri="{FF2B5EF4-FFF2-40B4-BE49-F238E27FC236}">
                <a16:creationId xmlns:a16="http://schemas.microsoft.com/office/drawing/2014/main" id="{A7283576-5785-4367-A7F5-93BF063F2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2632" y="573505"/>
            <a:ext cx="914400" cy="914400"/>
          </a:xfrm>
          <a:prstGeom prst="rect">
            <a:avLst/>
          </a:prstGeom>
        </p:spPr>
      </p:pic>
      <p:pic>
        <p:nvPicPr>
          <p:cNvPr id="6" name="Video 5">
            <a:hlinkClick r:id="" action="ppaction://media"/>
            <a:extLst>
              <a:ext uri="{FF2B5EF4-FFF2-40B4-BE49-F238E27FC236}">
                <a16:creationId xmlns:a16="http://schemas.microsoft.com/office/drawing/2014/main" id="{94DB8B1C-2675-46B4-9F9A-53CB585336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56742427"/>
      </p:ext>
    </p:extLst>
  </p:cSld>
  <p:clrMapOvr>
    <a:masterClrMapping/>
  </p:clrMapOvr>
  <mc:AlternateContent xmlns:mc="http://schemas.openxmlformats.org/markup-compatibility/2006" xmlns:p14="http://schemas.microsoft.com/office/powerpoint/2010/main">
    <mc:Choice Requires="p14">
      <p:transition spd="slow" p14:dur="2000" advTm="18238"/>
    </mc:Choice>
    <mc:Fallback xmlns="">
      <p:transition spd="slow" advTm="1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D1C9FE-2E7C-4901-A8EE-8F66BEC2D492}"/>
              </a:ext>
            </a:extLst>
          </p:cNvPr>
          <p:cNvSpPr>
            <a:spLocks noGrp="1"/>
          </p:cNvSpPr>
          <p:nvPr>
            <p:ph idx="1"/>
          </p:nvPr>
        </p:nvSpPr>
        <p:spPr/>
        <p:txBody>
          <a:bodyPr>
            <a:normAutofit fontScale="92500" lnSpcReduction="10000"/>
          </a:bodyPr>
          <a:lstStyle/>
          <a:p>
            <a:r>
              <a:rPr lang="en-US" dirty="0">
                <a:solidFill>
                  <a:schemeClr val="tx1"/>
                </a:solidFill>
              </a:rPr>
              <a:t>Fall Assessments- </a:t>
            </a:r>
          </a:p>
          <a:p>
            <a:pPr marL="0" indent="0">
              <a:buNone/>
            </a:pPr>
            <a:r>
              <a:rPr lang="en-US" dirty="0">
                <a:solidFill>
                  <a:schemeClr val="tx1"/>
                </a:solidFill>
              </a:rPr>
              <a:t>	</a:t>
            </a:r>
            <a:r>
              <a:rPr lang="en-US" sz="1800" b="1" dirty="0">
                <a:solidFill>
                  <a:schemeClr val="tx1"/>
                </a:solidFill>
                <a:latin typeface="Arial Black" panose="020B0A04020102020204" pitchFamily="34" charset="0"/>
              </a:rPr>
              <a:t>FLKRS (Florida Kindergarten Readiness Assessment)</a:t>
            </a:r>
          </a:p>
          <a:p>
            <a:pPr marL="0" indent="0">
              <a:buNone/>
            </a:pPr>
            <a:r>
              <a:rPr lang="en-US" sz="1800" b="1" dirty="0">
                <a:solidFill>
                  <a:schemeClr val="tx1"/>
                </a:solidFill>
                <a:latin typeface="Arial Black" panose="020B0A04020102020204" pitchFamily="34" charset="0"/>
              </a:rPr>
              <a:t>	</a:t>
            </a:r>
            <a:r>
              <a:rPr lang="en-US" sz="1800" b="1" dirty="0" err="1">
                <a:solidFill>
                  <a:schemeClr val="tx1"/>
                </a:solidFill>
                <a:latin typeface="Arial Black" panose="020B0A04020102020204" pitchFamily="34" charset="0"/>
              </a:rPr>
              <a:t>i</a:t>
            </a:r>
            <a:r>
              <a:rPr lang="en-US" sz="1800" b="1" dirty="0">
                <a:solidFill>
                  <a:schemeClr val="tx1"/>
                </a:solidFill>
                <a:latin typeface="Arial Black" panose="020B0A04020102020204" pitchFamily="34" charset="0"/>
              </a:rPr>
              <a:t>-Ready</a:t>
            </a:r>
          </a:p>
          <a:p>
            <a:pPr marL="0" indent="0">
              <a:buNone/>
            </a:pPr>
            <a:r>
              <a:rPr lang="en-US" sz="1800" b="1" dirty="0">
                <a:solidFill>
                  <a:schemeClr val="tx1"/>
                </a:solidFill>
                <a:latin typeface="Arial Black" panose="020B0A04020102020204" pitchFamily="34" charset="0"/>
              </a:rPr>
              <a:t>	NWEA MAP</a:t>
            </a:r>
          </a:p>
          <a:p>
            <a:pPr marL="0" indent="0">
              <a:buNone/>
            </a:pPr>
            <a:endParaRPr lang="en-US" sz="1800" dirty="0">
              <a:solidFill>
                <a:schemeClr val="tx1"/>
              </a:solidFill>
            </a:endParaRPr>
          </a:p>
          <a:p>
            <a:r>
              <a:rPr lang="en-US" dirty="0">
                <a:solidFill>
                  <a:schemeClr val="tx1"/>
                </a:solidFill>
              </a:rPr>
              <a:t>Spring Assessments- </a:t>
            </a:r>
            <a:r>
              <a:rPr lang="en-US" altLang="en-US" b="1" dirty="0">
                <a:solidFill>
                  <a:schemeClr val="tx1">
                    <a:lumMod val="95000"/>
                    <a:lumOff val="5000"/>
                  </a:schemeClr>
                </a:solidFill>
              </a:rPr>
              <a:t>Florida Standards Assessment</a:t>
            </a:r>
            <a:br>
              <a:rPr lang="en-US" altLang="en-US" b="1" dirty="0">
                <a:solidFill>
                  <a:schemeClr val="tx1">
                    <a:lumMod val="95000"/>
                    <a:lumOff val="5000"/>
                  </a:schemeClr>
                </a:solidFill>
              </a:rPr>
            </a:br>
            <a:r>
              <a:rPr lang="en-US" altLang="en-US" b="1" dirty="0">
                <a:solidFill>
                  <a:schemeClr val="tx1">
                    <a:lumMod val="95000"/>
                    <a:lumOff val="5000"/>
                  </a:schemeClr>
                </a:solidFill>
              </a:rPr>
              <a:t>(FSA)</a:t>
            </a:r>
            <a:endParaRPr lang="en-US" dirty="0">
              <a:solidFill>
                <a:schemeClr val="tx1"/>
              </a:solidFill>
            </a:endParaRPr>
          </a:p>
          <a:p>
            <a:pPr marL="0" indent="0">
              <a:buNone/>
            </a:pPr>
            <a:r>
              <a:rPr lang="en-US" dirty="0">
                <a:solidFill>
                  <a:schemeClr val="tx1"/>
                </a:solidFill>
              </a:rPr>
              <a:t>	</a:t>
            </a:r>
            <a:r>
              <a:rPr lang="en-US" sz="1800" dirty="0">
                <a:solidFill>
                  <a:schemeClr val="tx1"/>
                </a:solidFill>
                <a:latin typeface="Arial Black" panose="020B0A04020102020204" pitchFamily="34" charset="0"/>
              </a:rPr>
              <a:t>ELA Gr 3</a:t>
            </a:r>
            <a:r>
              <a:rPr lang="en-US" sz="1800" baseline="30000" dirty="0">
                <a:solidFill>
                  <a:schemeClr val="tx1"/>
                </a:solidFill>
                <a:latin typeface="Arial Black" panose="020B0A04020102020204" pitchFamily="34" charset="0"/>
              </a:rPr>
              <a:t>rd</a:t>
            </a:r>
            <a:r>
              <a:rPr lang="en-US" sz="1800" dirty="0">
                <a:solidFill>
                  <a:schemeClr val="tx1"/>
                </a:solidFill>
                <a:latin typeface="Arial Black" panose="020B0A04020102020204" pitchFamily="34" charset="0"/>
              </a:rPr>
              <a:t>-5</a:t>
            </a:r>
            <a:r>
              <a:rPr lang="en-US" sz="1800" baseline="30000" dirty="0">
                <a:solidFill>
                  <a:schemeClr val="tx1"/>
                </a:solidFill>
                <a:latin typeface="Arial Black" panose="020B0A04020102020204" pitchFamily="34" charset="0"/>
              </a:rPr>
              <a:t>th</a:t>
            </a:r>
            <a:r>
              <a:rPr lang="en-US" sz="1800" dirty="0">
                <a:solidFill>
                  <a:schemeClr val="tx1"/>
                </a:solidFill>
                <a:latin typeface="Arial Black" panose="020B0A04020102020204" pitchFamily="34" charset="0"/>
              </a:rPr>
              <a:t> </a:t>
            </a:r>
          </a:p>
          <a:p>
            <a:pPr marL="0" indent="0">
              <a:buNone/>
            </a:pPr>
            <a:r>
              <a:rPr lang="en-US" sz="1800" dirty="0">
                <a:solidFill>
                  <a:schemeClr val="tx1"/>
                </a:solidFill>
                <a:latin typeface="Arial Black" panose="020B0A04020102020204" pitchFamily="34" charset="0"/>
              </a:rPr>
              <a:t>	Math Gr 3</a:t>
            </a:r>
            <a:r>
              <a:rPr lang="en-US" sz="1800" baseline="30000" dirty="0">
                <a:solidFill>
                  <a:schemeClr val="tx1"/>
                </a:solidFill>
                <a:latin typeface="Arial Black" panose="020B0A04020102020204" pitchFamily="34" charset="0"/>
              </a:rPr>
              <a:t>rd</a:t>
            </a:r>
            <a:r>
              <a:rPr lang="en-US" sz="1800" dirty="0">
                <a:solidFill>
                  <a:schemeClr val="tx1"/>
                </a:solidFill>
                <a:latin typeface="Arial Black" panose="020B0A04020102020204" pitchFamily="34" charset="0"/>
              </a:rPr>
              <a:t>-5</a:t>
            </a:r>
            <a:r>
              <a:rPr lang="en-US" sz="1800" baseline="30000" dirty="0">
                <a:solidFill>
                  <a:schemeClr val="tx1"/>
                </a:solidFill>
                <a:latin typeface="Arial Black" panose="020B0A04020102020204" pitchFamily="34" charset="0"/>
              </a:rPr>
              <a:t>th</a:t>
            </a:r>
            <a:r>
              <a:rPr lang="en-US" sz="1800" dirty="0">
                <a:solidFill>
                  <a:schemeClr val="tx1"/>
                </a:solidFill>
                <a:latin typeface="Arial Black" panose="020B0A04020102020204" pitchFamily="34" charset="0"/>
              </a:rPr>
              <a:t> </a:t>
            </a:r>
          </a:p>
          <a:p>
            <a:pPr marL="0" indent="0">
              <a:buNone/>
            </a:pPr>
            <a:r>
              <a:rPr lang="en-US" sz="1800" dirty="0">
                <a:solidFill>
                  <a:schemeClr val="tx1"/>
                </a:solidFill>
                <a:latin typeface="Arial Black" panose="020B0A04020102020204" pitchFamily="34" charset="0"/>
              </a:rPr>
              <a:t>	Science Grs 5</a:t>
            </a:r>
            <a:r>
              <a:rPr lang="en-US" sz="1800" baseline="30000" dirty="0">
                <a:solidFill>
                  <a:schemeClr val="tx1"/>
                </a:solidFill>
                <a:latin typeface="Arial Black" panose="020B0A04020102020204" pitchFamily="34" charset="0"/>
              </a:rPr>
              <a:t>th</a:t>
            </a:r>
            <a:r>
              <a:rPr lang="en-US" sz="1800" dirty="0">
                <a:solidFill>
                  <a:schemeClr val="tx1"/>
                </a:solidFill>
                <a:latin typeface="Arial Black" panose="020B0A04020102020204" pitchFamily="34" charset="0"/>
              </a:rPr>
              <a:t> </a:t>
            </a:r>
          </a:p>
        </p:txBody>
      </p:sp>
      <p:sp>
        <p:nvSpPr>
          <p:cNvPr id="3" name="Title 2">
            <a:extLst>
              <a:ext uri="{FF2B5EF4-FFF2-40B4-BE49-F238E27FC236}">
                <a16:creationId xmlns:a16="http://schemas.microsoft.com/office/drawing/2014/main" id="{714782BC-D5D8-4A05-B9F3-C0D05A62501C}"/>
              </a:ext>
            </a:extLst>
          </p:cNvPr>
          <p:cNvSpPr>
            <a:spLocks noGrp="1"/>
          </p:cNvSpPr>
          <p:nvPr>
            <p:ph type="title"/>
          </p:nvPr>
        </p:nvSpPr>
        <p:spPr/>
        <p:txBody>
          <a:bodyPr>
            <a:normAutofit fontScale="90000"/>
          </a:bodyPr>
          <a:lstStyle/>
          <a:p>
            <a:r>
              <a:rPr lang="en-US" altLang="en-US" dirty="0"/>
              <a:t>Florida Standards Assessment</a:t>
            </a:r>
            <a:br>
              <a:rPr lang="en-US" altLang="en-US" dirty="0"/>
            </a:br>
            <a:r>
              <a:rPr lang="en-US" altLang="en-US" dirty="0"/>
              <a:t>(FSA)</a:t>
            </a:r>
            <a:endParaRPr lang="en-US" dirty="0"/>
          </a:p>
        </p:txBody>
      </p:sp>
      <p:pic>
        <p:nvPicPr>
          <p:cNvPr id="5" name="Video 4">
            <a:hlinkClick r:id="" action="ppaction://media"/>
            <a:extLst>
              <a:ext uri="{FF2B5EF4-FFF2-40B4-BE49-F238E27FC236}">
                <a16:creationId xmlns:a16="http://schemas.microsoft.com/office/drawing/2014/main" id="{DF44609C-1AE4-4843-951F-72C4AB4095C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891713076"/>
      </p:ext>
    </p:extLst>
  </p:cSld>
  <p:clrMapOvr>
    <a:masterClrMapping/>
  </p:clrMapOvr>
  <mc:AlternateContent xmlns:mc="http://schemas.openxmlformats.org/markup-compatibility/2006" xmlns:p14="http://schemas.microsoft.com/office/powerpoint/2010/main">
    <mc:Choice Requires="p14">
      <p:transition spd="slow" p14:dur="2000" advTm="35586"/>
    </mc:Choice>
    <mc:Fallback xmlns="">
      <p:transition spd="slow" advTm="35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largest federal assistance program for our nation’s schools.</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goal of Title I is a higher quality of education for every child. Its purpose is to address the academic needs of students and to assist them in meeting their state’s academic standards.</a:t>
            </a:r>
          </a:p>
          <a:p>
            <a:endPar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millions of children in public elementary and secondary schools each year including eligible students in non-public schools.</a:t>
            </a:r>
          </a:p>
          <a:p>
            <a:endParaRPr lang="en-US" dirty="0"/>
          </a:p>
        </p:txBody>
      </p:sp>
      <p:sp>
        <p:nvSpPr>
          <p:cNvPr id="3" name="Title 2"/>
          <p:cNvSpPr>
            <a:spLocks noGrp="1"/>
          </p:cNvSpPr>
          <p:nvPr>
            <p:ph type="title"/>
          </p:nvPr>
        </p:nvSpPr>
        <p:spPr/>
        <p:txBody>
          <a:bodyPr/>
          <a:lstStyle/>
          <a:p>
            <a:r>
              <a:rPr lang="en-US" dirty="0"/>
              <a:t>About Title I</a:t>
            </a:r>
          </a:p>
        </p:txBody>
      </p:sp>
      <p:pic>
        <p:nvPicPr>
          <p:cNvPr id="5" name="Graphic 4" descr="Bank">
            <a:extLst>
              <a:ext uri="{FF2B5EF4-FFF2-40B4-BE49-F238E27FC236}">
                <a16:creationId xmlns:a16="http://schemas.microsoft.com/office/drawing/2014/main" id="{D00A19BB-551F-4CE4-BF47-145CBD97C6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7537" y="507492"/>
            <a:ext cx="914400" cy="914400"/>
          </a:xfrm>
          <a:prstGeom prst="rect">
            <a:avLst/>
          </a:prstGeom>
        </p:spPr>
      </p:pic>
      <p:pic>
        <p:nvPicPr>
          <p:cNvPr id="8" name="Audio 7">
            <a:hlinkClick r:id="" action="ppaction://media"/>
            <a:extLst>
              <a:ext uri="{FF2B5EF4-FFF2-40B4-BE49-F238E27FC236}">
                <a16:creationId xmlns:a16="http://schemas.microsoft.com/office/drawing/2014/main" id="{37AA5124-0DB6-4B9B-8164-332FC0B872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71637895"/>
      </p:ext>
    </p:extLst>
  </p:cSld>
  <p:clrMapOvr>
    <a:masterClrMapping/>
  </p:clrMapOvr>
  <mc:AlternateContent xmlns:mc="http://schemas.openxmlformats.org/markup-compatibility/2006" xmlns:p14="http://schemas.microsoft.com/office/powerpoint/2010/main">
    <mc:Choice Requires="p14">
      <p:transition spd="slow" p14:dur="2000" advTm="17886"/>
    </mc:Choice>
    <mc:Fallback xmlns="">
      <p:transition spd="slow" advTm="1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807898" y="3000766"/>
            <a:ext cx="7408333" cy="2947291"/>
          </a:xfrm>
        </p:spPr>
        <p:txBody>
          <a:bodyPr>
            <a:normAutofit/>
          </a:bodyPr>
          <a:lstStyle/>
          <a:p>
            <a:pPr marL="0" indent="0">
              <a:buNone/>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dirty="0">
                <a:hlinkClick r:id="rId5"/>
              </a:rPr>
              <a:t>http://www.fldoe.org/standardsreview/</a:t>
            </a:r>
            <a:endParaRPr lang="en-US" dirty="0"/>
          </a:p>
          <a:p>
            <a:endParaRPr lang="en-US" dirty="0"/>
          </a:p>
          <a:p>
            <a:endParaRPr lang="en-US" dirty="0"/>
          </a:p>
        </p:txBody>
      </p:sp>
      <p:sp>
        <p:nvSpPr>
          <p:cNvPr id="3" name="Title 2">
            <a:extLst>
              <a:ext uri="{FF2B5EF4-FFF2-40B4-BE49-F238E27FC236}">
                <a16:creationId xmlns:a16="http://schemas.microsoft.com/office/drawing/2014/main" id="{DFEFD7C6-C595-4260-B5E5-17334A7999CB}"/>
              </a:ext>
            </a:extLst>
          </p:cNvPr>
          <p:cNvSpPr>
            <a:spLocks noGrp="1"/>
          </p:cNvSpPr>
          <p:nvPr>
            <p:ph type="title"/>
          </p:nvPr>
        </p:nvSpPr>
        <p:spPr/>
        <p:txBody>
          <a:bodyPr/>
          <a:lstStyle/>
          <a:p>
            <a:endParaRPr lang="en-US" dirty="0"/>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9144000" cy="22462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A760F21-CCCD-46F5-8652-0D0BB41923E7}"/>
              </a:ext>
            </a:extLst>
          </p:cNvPr>
          <p:cNvPicPr>
            <a:picLocks noChangeAspect="1"/>
          </p:cNvPicPr>
          <p:nvPr/>
        </p:nvPicPr>
        <p:blipFill>
          <a:blip r:embed="rId7" cstate="email">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541189">
            <a:off x="412270" y="962913"/>
            <a:ext cx="2909471" cy="1512113"/>
          </a:xfrm>
          <a:prstGeom prst="rect">
            <a:avLst/>
          </a:prstGeom>
        </p:spPr>
      </p:pic>
      <p:pic>
        <p:nvPicPr>
          <p:cNvPr id="7" name="Video 6">
            <a:hlinkClick r:id="" action="ppaction://media"/>
            <a:extLst>
              <a:ext uri="{FF2B5EF4-FFF2-40B4-BE49-F238E27FC236}">
                <a16:creationId xmlns:a16="http://schemas.microsoft.com/office/drawing/2014/main" id="{D4BCEB3B-A03B-4ED8-B9B9-B7C55E66E3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436533489"/>
      </p:ext>
    </p:extLst>
  </p:cSld>
  <p:clrMapOvr>
    <a:masterClrMapping/>
  </p:clrMapOvr>
  <mc:AlternateContent xmlns:mc="http://schemas.openxmlformats.org/markup-compatibility/2006" xmlns:p14="http://schemas.microsoft.com/office/powerpoint/2010/main">
    <mc:Choice Requires="p14">
      <p:transition spd="slow" p14:dur="2000" advTm="17058"/>
    </mc:Choice>
    <mc:Fallback xmlns="">
      <p:transition spd="slow" advTm="17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EFD7C6-C595-4260-B5E5-17334A7999CB}"/>
              </a:ext>
            </a:extLst>
          </p:cNvPr>
          <p:cNvSpPr>
            <a:spLocks noGrp="1"/>
          </p:cNvSpPr>
          <p:nvPr>
            <p:ph type="title"/>
          </p:nvPr>
        </p:nvSpPr>
        <p:spPr/>
        <p:txBody>
          <a:bodyPr/>
          <a:lstStyle/>
          <a:p>
            <a:endParaRPr lang="en-US" dirty="0"/>
          </a:p>
        </p:txBody>
      </p:sp>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4000" cy="224627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75CE684-CBBA-497B-89A5-E836D56A85E9}"/>
              </a:ext>
            </a:extLst>
          </p:cNvPr>
          <p:cNvPicPr>
            <a:picLocks noGrp="1" noChangeAspect="1"/>
          </p:cNvPicPr>
          <p:nvPr>
            <p:ph idx="1"/>
          </p:nvPr>
        </p:nvPicPr>
        <p:blipFill>
          <a:blip r:embed="rId6"/>
          <a:stretch>
            <a:fillRect/>
          </a:stretch>
        </p:blipFill>
        <p:spPr>
          <a:xfrm>
            <a:off x="1147011" y="2498474"/>
            <a:ext cx="7098631" cy="3830136"/>
          </a:xfrm>
          <a:prstGeom prst="rect">
            <a:avLst/>
          </a:prstGeom>
        </p:spPr>
      </p:pic>
      <p:pic>
        <p:nvPicPr>
          <p:cNvPr id="9" name="Picture 8">
            <a:extLst>
              <a:ext uri="{FF2B5EF4-FFF2-40B4-BE49-F238E27FC236}">
                <a16:creationId xmlns:a16="http://schemas.microsoft.com/office/drawing/2014/main" id="{ECF61EAA-E24D-4AA6-A14F-A84BF91FE75D}"/>
              </a:ext>
            </a:extLst>
          </p:cNvPr>
          <p:cNvPicPr>
            <a:picLocks noChangeAspect="1"/>
          </p:cNvPicPr>
          <p:nvPr/>
        </p:nvPicPr>
        <p:blipFill>
          <a:blip r:embed="rId7" cstate="email">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20541189">
            <a:off x="356122" y="834999"/>
            <a:ext cx="2909471" cy="1512113"/>
          </a:xfrm>
          <a:prstGeom prst="rect">
            <a:avLst/>
          </a:prstGeom>
        </p:spPr>
      </p:pic>
      <p:pic>
        <p:nvPicPr>
          <p:cNvPr id="2" name="Audio 1">
            <a:hlinkClick r:id="" action="ppaction://media"/>
            <a:extLst>
              <a:ext uri="{FF2B5EF4-FFF2-40B4-BE49-F238E27FC236}">
                <a16:creationId xmlns:a16="http://schemas.microsoft.com/office/drawing/2014/main" id="{46F58D5A-3997-411D-BCD9-44C7B866C4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63212551"/>
      </p:ext>
    </p:extLst>
  </p:cSld>
  <p:clrMapOvr>
    <a:masterClrMapping/>
  </p:clrMapOvr>
  <mc:AlternateContent xmlns:mc="http://schemas.openxmlformats.org/markup-compatibility/2006" xmlns:p14="http://schemas.microsoft.com/office/powerpoint/2010/main">
    <mc:Choice Requires="p14">
      <p:transition spd="slow" p14:dur="2000" advTm="18834"/>
    </mc:Choice>
    <mc:Fallback xmlns="">
      <p:transition spd="slow" advTm="1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82C7-75D2-4AE2-8A90-40A12D5F6B5F}"/>
              </a:ext>
            </a:extLst>
          </p:cNvPr>
          <p:cNvSpPr>
            <a:spLocks noGrp="1"/>
          </p:cNvSpPr>
          <p:nvPr>
            <p:ph type="title"/>
          </p:nvPr>
        </p:nvSpPr>
        <p:spPr/>
        <p:txBody>
          <a:bodyPr>
            <a:normAutofit fontScale="90000"/>
          </a:bodyPr>
          <a:lstStyle/>
          <a:p>
            <a:r>
              <a:rPr lang="en-US" altLang="en-US" dirty="0"/>
              <a:t>  We need your help!</a:t>
            </a:r>
            <a:br>
              <a:rPr lang="en-US" altLang="en-US" dirty="0"/>
            </a:br>
            <a:r>
              <a:rPr lang="en-US" altLang="en-US" dirty="0"/>
              <a:t>  Active Parent Involvement</a:t>
            </a:r>
            <a:endParaRPr lang="en-US" dirty="0"/>
          </a:p>
        </p:txBody>
      </p:sp>
      <p:sp>
        <p:nvSpPr>
          <p:cNvPr id="3" name="Content Placeholder 2">
            <a:extLst>
              <a:ext uri="{FF2B5EF4-FFF2-40B4-BE49-F238E27FC236}">
                <a16:creationId xmlns:a16="http://schemas.microsoft.com/office/drawing/2014/main" id="{948B8720-2C7B-4748-9684-071C344CDECB}"/>
              </a:ext>
            </a:extLst>
          </p:cNvPr>
          <p:cNvSpPr>
            <a:spLocks noGrp="1"/>
          </p:cNvSpPr>
          <p:nvPr>
            <p:ph sz="quarter" idx="13"/>
          </p:nvPr>
        </p:nvSpPr>
        <p:spPr/>
        <p:txBody>
          <a:bodyPr>
            <a:normAutofit/>
          </a:bodyPr>
          <a:lstStyle/>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Share a love of learning</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Read to and with your child</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Review the Compact throughout the year</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Keep Portal info up to date</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Volunteer</a:t>
            </a:r>
          </a:p>
          <a:p>
            <a:pPr>
              <a:lnSpc>
                <a:spcPct val="90000"/>
              </a:lnSpc>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Participate in giving your input for our SIP, PFEP, and budget</a:t>
            </a:r>
          </a:p>
          <a:p>
            <a:endParaRPr lang="en-US" dirty="0"/>
          </a:p>
        </p:txBody>
      </p:sp>
      <p:sp>
        <p:nvSpPr>
          <p:cNvPr id="4" name="Content Placeholder 3">
            <a:extLst>
              <a:ext uri="{FF2B5EF4-FFF2-40B4-BE49-F238E27FC236}">
                <a16:creationId xmlns:a16="http://schemas.microsoft.com/office/drawing/2014/main" id="{F638293F-6C66-4A73-A4D4-EF076B829E15}"/>
              </a:ext>
            </a:extLst>
          </p:cNvPr>
          <p:cNvSpPr>
            <a:spLocks noGrp="1"/>
          </p:cNvSpPr>
          <p:nvPr>
            <p:ph sz="quarter" idx="14"/>
          </p:nvPr>
        </p:nvSpPr>
        <p:spPr/>
        <p:txBody>
          <a:bodyPr>
            <a:normAutofit/>
          </a:bodyPr>
          <a:lstStyle/>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Show interest in your child’s school day</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Ask her/him questions</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Check homework</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Praise their efforts </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Encourage good study habits </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Communicate with the   teachers and other staff</a:t>
            </a:r>
          </a:p>
          <a:p>
            <a:pPr>
              <a:lnSpc>
                <a:spcPct val="90000"/>
              </a:lnSpc>
              <a:defRPr/>
            </a:pPr>
            <a:r>
              <a:rPr 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Virtually or in-person attend events</a:t>
            </a:r>
          </a:p>
          <a:p>
            <a:endParaRPr lang="en-US" dirty="0"/>
          </a:p>
        </p:txBody>
      </p:sp>
      <p:pic>
        <p:nvPicPr>
          <p:cNvPr id="6" name="Graphic 5" descr="Family with two children">
            <a:extLst>
              <a:ext uri="{FF2B5EF4-FFF2-40B4-BE49-F238E27FC236}">
                <a16:creationId xmlns:a16="http://schemas.microsoft.com/office/drawing/2014/main" id="{0D1D94D2-86A7-4979-B4D0-AD62796BC4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6655" y="507492"/>
            <a:ext cx="914400" cy="914400"/>
          </a:xfrm>
          <a:prstGeom prst="rect">
            <a:avLst/>
          </a:prstGeom>
        </p:spPr>
      </p:pic>
      <p:pic>
        <p:nvPicPr>
          <p:cNvPr id="7" name="Audio 6">
            <a:hlinkClick r:id="" action="ppaction://media"/>
            <a:extLst>
              <a:ext uri="{FF2B5EF4-FFF2-40B4-BE49-F238E27FC236}">
                <a16:creationId xmlns:a16="http://schemas.microsoft.com/office/drawing/2014/main" id="{7B4D6722-E427-41EF-B66A-981E488CA4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16978341"/>
      </p:ext>
    </p:extLst>
  </p:cSld>
  <p:clrMapOvr>
    <a:masterClrMapping/>
  </p:clrMapOvr>
  <mc:AlternateContent xmlns:mc="http://schemas.openxmlformats.org/markup-compatibility/2006" xmlns:p14="http://schemas.microsoft.com/office/powerpoint/2010/main">
    <mc:Choice Requires="p14">
      <p:transition spd="slow" p14:dur="2000" advTm="25953"/>
    </mc:Choice>
    <mc:Fallback xmlns="">
      <p:transition spd="slow" advTm="2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82C7-75D2-4AE2-8A90-40A12D5F6B5F}"/>
              </a:ext>
            </a:extLst>
          </p:cNvPr>
          <p:cNvSpPr>
            <a:spLocks noGrp="1"/>
          </p:cNvSpPr>
          <p:nvPr>
            <p:ph type="title"/>
          </p:nvPr>
        </p:nvSpPr>
        <p:spPr/>
        <p:txBody>
          <a:bodyPr>
            <a:normAutofit/>
          </a:bodyPr>
          <a:lstStyle/>
          <a:p>
            <a:r>
              <a:rPr lang="en-US" altLang="en-US" dirty="0"/>
              <a:t>  </a:t>
            </a:r>
            <a:r>
              <a:rPr lang="en-US" altLang="en-US" sz="2800" dirty="0"/>
              <a:t>Working Together for Student Success</a:t>
            </a:r>
            <a:endParaRPr lang="en-US" sz="2800" dirty="0"/>
          </a:p>
        </p:txBody>
      </p:sp>
      <p:sp>
        <p:nvSpPr>
          <p:cNvPr id="3" name="Content Placeholder 2">
            <a:extLst>
              <a:ext uri="{FF2B5EF4-FFF2-40B4-BE49-F238E27FC236}">
                <a16:creationId xmlns:a16="http://schemas.microsoft.com/office/drawing/2014/main" id="{948B8720-2C7B-4748-9684-071C344CDECB}"/>
              </a:ext>
            </a:extLst>
          </p:cNvPr>
          <p:cNvSpPr>
            <a:spLocks noGrp="1"/>
          </p:cNvSpPr>
          <p:nvPr>
            <p:ph sz="quarter" idx="13"/>
          </p:nvPr>
        </p:nvSpPr>
        <p:spPr>
          <a:xfrm>
            <a:off x="2660904" y="2775445"/>
            <a:ext cx="3822192" cy="1716344"/>
          </a:xfrm>
        </p:spPr>
        <p:txBody>
          <a:bodyPr>
            <a:normAutofit fontScale="92500" lnSpcReduction="10000"/>
          </a:bodyPr>
          <a:lstStyle/>
          <a:p>
            <a:pPr marL="0" indent="0">
              <a:lnSpc>
                <a:spcPct val="90000"/>
              </a:lnSpc>
              <a:buNone/>
            </a:pPr>
            <a:r>
              <a:rPr lang="en-US" altLang="en-US" sz="2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join us virtually…</a:t>
            </a:r>
          </a:p>
          <a:p>
            <a:pPr>
              <a:lnSpc>
                <a:spcPct val="90000"/>
              </a:lnSpc>
            </a:pPr>
            <a:endParaRPr lang="en-US" alt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dirty="0"/>
              <a:t>School Advisory Council/SAC Meeting: Tuesday, September 22</a:t>
            </a:r>
            <a:r>
              <a:rPr lang="en-US" baseline="30000" dirty="0"/>
              <a:t>nd</a:t>
            </a:r>
            <a:r>
              <a:rPr lang="en-US" dirty="0"/>
              <a:t> at 4:30 PM </a:t>
            </a:r>
          </a:p>
        </p:txBody>
      </p:sp>
      <p:pic>
        <p:nvPicPr>
          <p:cNvPr id="6" name="Graphic 5" descr="Family with two children">
            <a:extLst>
              <a:ext uri="{FF2B5EF4-FFF2-40B4-BE49-F238E27FC236}">
                <a16:creationId xmlns:a16="http://schemas.microsoft.com/office/drawing/2014/main" id="{0D1D94D2-86A7-4979-B4D0-AD62796BC4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6655" y="507492"/>
            <a:ext cx="914400" cy="914400"/>
          </a:xfrm>
          <a:prstGeom prst="rect">
            <a:avLst/>
          </a:prstGeom>
        </p:spPr>
      </p:pic>
      <p:pic>
        <p:nvPicPr>
          <p:cNvPr id="9" name="Picture 8">
            <a:extLst>
              <a:ext uri="{FF2B5EF4-FFF2-40B4-BE49-F238E27FC236}">
                <a16:creationId xmlns:a16="http://schemas.microsoft.com/office/drawing/2014/main" id="{2DD1D214-84E5-4BD3-B94D-D6004323C165}"/>
              </a:ext>
            </a:extLst>
          </p:cNvPr>
          <p:cNvPicPr>
            <a:picLocks noChangeAspect="1"/>
          </p:cNvPicPr>
          <p:nvPr/>
        </p:nvPicPr>
        <p:blipFill>
          <a:blip r:embed="rId7" cstate="email">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720268">
            <a:off x="6502898" y="4614271"/>
            <a:ext cx="1815698" cy="1815698"/>
          </a:xfrm>
          <a:prstGeom prst="rect">
            <a:avLst/>
          </a:prstGeom>
        </p:spPr>
      </p:pic>
      <p:pic>
        <p:nvPicPr>
          <p:cNvPr id="5" name="Audio 4">
            <a:hlinkClick r:id="" action="ppaction://media"/>
            <a:extLst>
              <a:ext uri="{FF2B5EF4-FFF2-40B4-BE49-F238E27FC236}">
                <a16:creationId xmlns:a16="http://schemas.microsoft.com/office/drawing/2014/main" id="{0DA6FB1C-8B1C-494F-BA85-03CBA87B98D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05949049"/>
      </p:ext>
    </p:extLst>
  </p:cSld>
  <p:clrMapOvr>
    <a:masterClrMapping/>
  </p:clrMapOvr>
  <mc:AlternateContent xmlns:mc="http://schemas.openxmlformats.org/markup-compatibility/2006" xmlns:p14="http://schemas.microsoft.com/office/powerpoint/2010/main">
    <mc:Choice Requires="p14">
      <p:transition spd="slow" p14:dur="2000" advTm="16663"/>
    </mc:Choice>
    <mc:Fallback xmlns="">
      <p:transition spd="slow" advTm="1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dirty="0"/>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83637" y="5038457"/>
            <a:ext cx="2934406" cy="159631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735174" y="2223386"/>
            <a:ext cx="4628147" cy="4462760"/>
          </a:xfrm>
          <a:prstGeom prst="rect">
            <a:avLst/>
          </a:prstGeom>
          <a:noFill/>
        </p:spPr>
        <p:txBody>
          <a:bodyPr wrap="square" rtlCol="0">
            <a:spAutoFit/>
          </a:bodyPr>
          <a:lstStyle/>
          <a:p>
            <a:r>
              <a:rPr lang="en-US" sz="1400" b="1" dirty="0">
                <a:solidFill>
                  <a:srgbClr val="032B5B"/>
                </a:solidFill>
                <a:latin typeface="Open Sans Condensed"/>
              </a:rPr>
              <a:t>Title I Parent &amp; Family Coordinator – Amy Brown</a:t>
            </a:r>
          </a:p>
          <a:p>
            <a:r>
              <a:rPr lang="en-US" sz="1400" dirty="0">
                <a:solidFill>
                  <a:srgbClr val="032B5B"/>
                </a:solidFill>
                <a:latin typeface="Open Sans Condensed"/>
                <a:hlinkClick r:id="rId6"/>
              </a:rPr>
              <a:t>dodgeam@pcsb.org</a:t>
            </a:r>
            <a:endParaRPr lang="en-US" sz="1400" dirty="0">
              <a:solidFill>
                <a:srgbClr val="032B5B"/>
              </a:solidFill>
              <a:latin typeface="Open Sans Condensed"/>
            </a:endParaRPr>
          </a:p>
          <a:p>
            <a:endParaRPr lang="en-US" sz="1400" b="1" dirty="0">
              <a:solidFill>
                <a:srgbClr val="032B5B"/>
              </a:solidFill>
              <a:latin typeface="Open Sans Condensed"/>
            </a:endParaRPr>
          </a:p>
          <a:p>
            <a:r>
              <a:rPr lang="en-US" sz="1400" b="1" dirty="0">
                <a:solidFill>
                  <a:srgbClr val="032B5B"/>
                </a:solidFill>
                <a:latin typeface="Open Sans Condensed"/>
              </a:rPr>
              <a:t>Learning at Home Family Resources - </a:t>
            </a:r>
            <a:r>
              <a:rPr lang="en-US" sz="1400" u="sng" dirty="0">
                <a:hlinkClick r:id="rId7"/>
              </a:rPr>
              <a:t>https://www.pcsb.org/Page/32836</a:t>
            </a:r>
            <a:endParaRPr lang="en-US" sz="1400" u="sng" dirty="0"/>
          </a:p>
          <a:p>
            <a:endParaRPr lang="en-US" sz="1400" b="1" dirty="0">
              <a:solidFill>
                <a:srgbClr val="032B5B"/>
              </a:solidFill>
              <a:latin typeface="Open Sans Condensed"/>
            </a:endParaRPr>
          </a:p>
          <a:p>
            <a:r>
              <a:rPr lang="en-US" sz="1400" b="1" dirty="0">
                <a:solidFill>
                  <a:srgbClr val="032B5B"/>
                </a:solidFill>
                <a:latin typeface="Open Sans Condensed"/>
              </a:rPr>
              <a:t>Volunteer in a Pinellas County School - </a:t>
            </a:r>
            <a:r>
              <a:rPr lang="en-US" sz="1400" i="1" dirty="0">
                <a:hlinkClick r:id="rId8"/>
              </a:rPr>
              <a:t>htt</a:t>
            </a:r>
            <a:r>
              <a:rPr lang="en-US" sz="1400" dirty="0">
                <a:hlinkClick r:id="rId8"/>
              </a:rPr>
              <a:t>ps://www.pcsb.org/Page/459</a:t>
            </a:r>
            <a:endParaRPr lang="en-US" sz="1400" dirty="0"/>
          </a:p>
          <a:p>
            <a:endParaRPr lang="en-US" sz="1400" b="1" dirty="0">
              <a:solidFill>
                <a:srgbClr val="032B5B"/>
              </a:solidFill>
              <a:latin typeface="Open Sans Condensed"/>
            </a:endParaRPr>
          </a:p>
          <a:p>
            <a:r>
              <a:rPr lang="en-US" sz="1400" b="1" dirty="0">
                <a:solidFill>
                  <a:srgbClr val="032B5B"/>
                </a:solidFill>
                <a:latin typeface="Open Sans Condensed"/>
              </a:rPr>
              <a:t>Mentoring &amp; Tutoring - This Year it's Virtual -</a:t>
            </a:r>
            <a:r>
              <a:rPr lang="en-US" sz="1400" dirty="0">
                <a:hlinkClick r:id="rId9"/>
              </a:rPr>
              <a:t>https://www.pcsb.org/Page/461</a:t>
            </a:r>
            <a:endParaRPr lang="en-US" sz="1400" dirty="0"/>
          </a:p>
          <a:p>
            <a:r>
              <a:rPr lang="en-US" sz="1400" b="1" dirty="0">
                <a:solidFill>
                  <a:srgbClr val="032B5B"/>
                </a:solidFill>
                <a:latin typeface="Open Sans Condensed"/>
              </a:rPr>
              <a:t> </a:t>
            </a:r>
          </a:p>
          <a:p>
            <a:r>
              <a:rPr lang="en-US" sz="1400" b="1" dirty="0">
                <a:solidFill>
                  <a:srgbClr val="032B5B"/>
                </a:solidFill>
                <a:latin typeface="Open Sans Condensed"/>
              </a:rPr>
              <a:t>Parent Advocacy – </a:t>
            </a:r>
            <a:r>
              <a:rPr lang="en-US" sz="1400" b="1" dirty="0" err="1">
                <a:solidFill>
                  <a:srgbClr val="032B5B"/>
                </a:solidFill>
                <a:latin typeface="Open Sans Condensed"/>
              </a:rPr>
              <a:t>Keosha</a:t>
            </a:r>
            <a:r>
              <a:rPr lang="en-US" sz="1400" b="1" dirty="0">
                <a:solidFill>
                  <a:srgbClr val="032B5B"/>
                </a:solidFill>
                <a:latin typeface="Open Sans Condensed"/>
              </a:rPr>
              <a:t> Simmons </a:t>
            </a:r>
            <a:r>
              <a:rPr lang="en-US" sz="1400" u="sng" dirty="0">
                <a:solidFill>
                  <a:srgbClr val="032B5B"/>
                </a:solidFill>
                <a:latin typeface="Open Sans Condensed"/>
                <a:hlinkClick r:id="rId10"/>
              </a:rPr>
              <a:t>simmonskeo@pcsb.org</a:t>
            </a:r>
            <a:endParaRPr lang="en-US" sz="1400" u="sng" dirty="0">
              <a:solidFill>
                <a:srgbClr val="032B5B"/>
              </a:solidFill>
              <a:latin typeface="Open Sans Condensed"/>
            </a:endParaRPr>
          </a:p>
          <a:p>
            <a:endParaRPr lang="en-US" sz="1400" b="1" dirty="0">
              <a:solidFill>
                <a:srgbClr val="032B5B"/>
              </a:solidFill>
              <a:latin typeface="Open Sans Condensed"/>
            </a:endParaRPr>
          </a:p>
          <a:p>
            <a:r>
              <a:rPr lang="en-US" sz="1400" b="1" dirty="0">
                <a:solidFill>
                  <a:srgbClr val="032B5B"/>
                </a:solidFill>
                <a:latin typeface="Open Sans Condensed"/>
              </a:rPr>
              <a:t>Parent Academy POWER HOURS Webinars </a:t>
            </a:r>
            <a:r>
              <a:rPr lang="en-US" b="1" dirty="0">
                <a:solidFill>
                  <a:srgbClr val="032B5B"/>
                </a:solidFill>
                <a:latin typeface="Open Sans Condensed"/>
              </a:rPr>
              <a:t>- </a:t>
            </a:r>
            <a:r>
              <a:rPr lang="en-US" sz="1400" dirty="0">
                <a:hlinkClick r:id="rId11"/>
              </a:rPr>
              <a:t>https://www.pcsb.org/Page/26534</a:t>
            </a:r>
            <a:endParaRPr lang="en-US" sz="1400" dirty="0"/>
          </a:p>
          <a:p>
            <a:endParaRPr lang="en-US" sz="1400" dirty="0"/>
          </a:p>
          <a:p>
            <a:r>
              <a:rPr lang="en-US" sz="1400" b="1" dirty="0">
                <a:solidFill>
                  <a:srgbClr val="032B5B"/>
                </a:solidFill>
                <a:latin typeface="Open Sans Condensed"/>
              </a:rPr>
              <a:t>Partnerships - </a:t>
            </a:r>
            <a:r>
              <a:rPr lang="en-US" sz="1400" dirty="0">
                <a:hlinkClick r:id="rId12"/>
              </a:rPr>
              <a:t>https://www.pcsb.org/Page/418</a:t>
            </a:r>
            <a:endParaRPr lang="en-US" sz="1400" dirty="0"/>
          </a:p>
          <a:p>
            <a:endParaRPr lang="en-US" sz="1400" b="1" dirty="0">
              <a:solidFill>
                <a:srgbClr val="032B5B"/>
              </a:solidFill>
              <a:latin typeface="Open Sans Condensed"/>
            </a:endParaRPr>
          </a:p>
        </p:txBody>
      </p:sp>
      <p:pic>
        <p:nvPicPr>
          <p:cNvPr id="4" name="Audio 3">
            <a:hlinkClick r:id="" action="ppaction://media"/>
            <a:extLst>
              <a:ext uri="{FF2B5EF4-FFF2-40B4-BE49-F238E27FC236}">
                <a16:creationId xmlns:a16="http://schemas.microsoft.com/office/drawing/2014/main" id="{969FB41B-D23A-4FC7-96B1-982C481588E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02995155"/>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8463" y="1660358"/>
            <a:ext cx="7275096" cy="922421"/>
          </a:xfrm>
        </p:spPr>
        <p:txBody>
          <a:bodyPr/>
          <a:lstStyle/>
          <a:p>
            <a:r>
              <a:rPr lang="en-US" dirty="0"/>
              <a:t>We appreciate your time!</a:t>
            </a:r>
          </a:p>
        </p:txBody>
      </p:sp>
      <p:sp>
        <p:nvSpPr>
          <p:cNvPr id="3" name="Subtitle 2"/>
          <p:cNvSpPr>
            <a:spLocks noGrp="1"/>
          </p:cNvSpPr>
          <p:nvPr>
            <p:ph type="subTitle" idx="1"/>
          </p:nvPr>
        </p:nvSpPr>
        <p:spPr>
          <a:xfrm>
            <a:off x="1371600" y="2743201"/>
            <a:ext cx="6400800" cy="1540042"/>
          </a:xfrm>
        </p:spPr>
        <p:txBody>
          <a:bodyPr>
            <a:normAutofit/>
          </a:bodyPr>
          <a:lstStyle/>
          <a:p>
            <a:r>
              <a:rPr lang="en-US" sz="2800" dirty="0"/>
              <a:t>Please feel free to ask any questions and provide feedback on our Title I Program.</a:t>
            </a:r>
          </a:p>
          <a:p>
            <a:endParaRPr lang="en-US" dirty="0"/>
          </a:p>
        </p:txBody>
      </p:sp>
      <p:pic>
        <p:nvPicPr>
          <p:cNvPr id="6" name="Picture 5" descr="PCS_Primary_Logo copy.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8187" y="5930579"/>
            <a:ext cx="1569723" cy="749810"/>
          </a:xfrm>
          <a:prstGeom prst="rect">
            <a:avLst/>
          </a:prstGeom>
        </p:spPr>
      </p:pic>
      <p:pic>
        <p:nvPicPr>
          <p:cNvPr id="8" name="Graphic 7" descr="Family with two children">
            <a:extLst>
              <a:ext uri="{FF2B5EF4-FFF2-40B4-BE49-F238E27FC236}">
                <a16:creationId xmlns:a16="http://schemas.microsoft.com/office/drawing/2014/main" id="{0F15487F-DCBF-4938-B1DB-B5AE17C363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86463" y="649705"/>
            <a:ext cx="1387641" cy="1187116"/>
          </a:xfrm>
          <a:prstGeom prst="rect">
            <a:avLst/>
          </a:prstGeom>
        </p:spPr>
      </p:pic>
      <p:pic>
        <p:nvPicPr>
          <p:cNvPr id="10" name="Video 9">
            <a:hlinkClick r:id="" action="ppaction://media"/>
            <a:extLst>
              <a:ext uri="{FF2B5EF4-FFF2-40B4-BE49-F238E27FC236}">
                <a16:creationId xmlns:a16="http://schemas.microsoft.com/office/drawing/2014/main" id="{6E63868E-7AF8-4245-8642-2BF721415BE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970772232"/>
      </p:ext>
    </p:extLst>
  </p:cSld>
  <p:clrMapOvr>
    <a:masterClrMapping/>
  </p:clrMapOvr>
  <mc:AlternateContent xmlns:mc="http://schemas.openxmlformats.org/markup-compatibility/2006" xmlns:p14="http://schemas.microsoft.com/office/powerpoint/2010/main">
    <mc:Choice Requires="p14">
      <p:transition spd="slow" p14:dur="2000" advTm="25296"/>
    </mc:Choice>
    <mc:Fallback xmlns="">
      <p:transition spd="slow" advTm="2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sp>
        <p:nvSpPr>
          <p:cNvPr id="3" name="Content Placeholder 2"/>
          <p:cNvSpPr>
            <a:spLocks noGrp="1"/>
          </p:cNvSpPr>
          <p:nvPr>
            <p:ph sz="quarter" idx="13"/>
          </p:nvPr>
        </p:nvSpPr>
        <p:spPr>
          <a:xfrm>
            <a:off x="199135" y="3134206"/>
            <a:ext cx="3822192" cy="2415696"/>
          </a:xfrm>
        </p:spPr>
        <p:txBody>
          <a:bodyPr>
            <a:normAutofit fontScale="92500" lnSpcReduction="10000"/>
          </a:bodyPr>
          <a:lstStyle/>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575 41</a:t>
            </a:r>
            <a:r>
              <a:rPr lang="en-US" baseline="30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st</a:t>
            </a: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Street South</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St. Petersburg, FL 33711</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Phone: (727) 893-2132</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Fax: (727) 893-5451</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LaKisha F. Lawson</a:t>
            </a:r>
          </a:p>
          <a:p>
            <a:pPr marL="0" indent="0" algn="ctr">
              <a:buNone/>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Dominique Clarkson</a:t>
            </a:r>
          </a:p>
        </p:txBody>
      </p:sp>
      <p:pic>
        <p:nvPicPr>
          <p:cNvPr id="4" name="Picture 3" descr="PCS_Primary_Logo copy.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5036" y="5850526"/>
            <a:ext cx="1569723" cy="749810"/>
          </a:xfrm>
          <a:prstGeom prst="rect">
            <a:avLst/>
          </a:prstGeom>
        </p:spPr>
      </p:pic>
      <p:pic>
        <p:nvPicPr>
          <p:cNvPr id="7" name="Picture 6" descr="A close up of a sign&#10;&#10;Description automatically generated">
            <a:extLst>
              <a:ext uri="{FF2B5EF4-FFF2-40B4-BE49-F238E27FC236}">
                <a16:creationId xmlns:a16="http://schemas.microsoft.com/office/drawing/2014/main" id="{172F8124-5E05-446F-83C2-4FBA195BA1A9}"/>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817717" y="576660"/>
            <a:ext cx="1384300" cy="1301750"/>
          </a:xfrm>
          <a:prstGeom prst="rect">
            <a:avLst/>
          </a:prstGeom>
        </p:spPr>
      </p:pic>
      <p:pic>
        <p:nvPicPr>
          <p:cNvPr id="9" name="Picture 8">
            <a:extLst>
              <a:ext uri="{FF2B5EF4-FFF2-40B4-BE49-F238E27FC236}">
                <a16:creationId xmlns:a16="http://schemas.microsoft.com/office/drawing/2014/main" id="{4410CE2C-452C-42AA-982C-3F9EE9348B4D}"/>
              </a:ext>
            </a:extLst>
          </p:cNvPr>
          <p:cNvPicPr>
            <a:picLocks noChangeAspect="1"/>
          </p:cNvPicPr>
          <p:nvPr/>
        </p:nvPicPr>
        <p:blipFill>
          <a:blip r:embed="rId7"/>
          <a:stretch>
            <a:fillRect/>
          </a:stretch>
        </p:blipFill>
        <p:spPr>
          <a:xfrm>
            <a:off x="4094480" y="2845367"/>
            <a:ext cx="4498848" cy="2993374"/>
          </a:xfrm>
          <a:prstGeom prst="rect">
            <a:avLst/>
          </a:prstGeom>
        </p:spPr>
      </p:pic>
      <p:pic>
        <p:nvPicPr>
          <p:cNvPr id="8" name="Audio 7">
            <a:hlinkClick r:id="" action="ppaction://media"/>
            <a:extLst>
              <a:ext uri="{FF2B5EF4-FFF2-40B4-BE49-F238E27FC236}">
                <a16:creationId xmlns:a16="http://schemas.microsoft.com/office/drawing/2014/main" id="{37D93B4C-3FC2-4B85-9CF2-C32BE78CB0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61481870"/>
      </p:ext>
    </p:extLst>
  </p:cSld>
  <p:clrMapOvr>
    <a:masterClrMapping/>
  </p:clrMapOvr>
  <mc:AlternateContent xmlns:mc="http://schemas.openxmlformats.org/markup-compatibility/2006" xmlns:p14="http://schemas.microsoft.com/office/powerpoint/2010/main">
    <mc:Choice Requires="p14">
      <p:transition spd="slow" p14:dur="2000" advTm="13842"/>
    </mc:Choice>
    <mc:Fallback xmlns="">
      <p:transition spd="slow" advTm="1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2676793"/>
            <a:ext cx="7408333" cy="3876408"/>
          </a:xfrm>
        </p:spPr>
        <p:txBody>
          <a:bodyPr>
            <a:normAutofit/>
          </a:bodyPr>
          <a:lstStyle/>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federal government provides funding to states each year for the Title I program.</a:t>
            </a:r>
          </a:p>
          <a:p>
            <a:endPar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Florida Department of Education sends the funding to our Pinellas County School district.</a:t>
            </a:r>
          </a:p>
          <a:p>
            <a:endPar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The school district identifies eligible schools and distributes the Title I funds to the school.</a:t>
            </a:r>
          </a:p>
          <a:p>
            <a:endPar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18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Fairmount Park Elementary School implements a Title I Schoolwide Plan. All students and staff benefit from the supplemental services. </a:t>
            </a:r>
          </a:p>
          <a:p>
            <a:endParaRPr lang="en-US" dirty="0"/>
          </a:p>
        </p:txBody>
      </p:sp>
      <p:sp>
        <p:nvSpPr>
          <p:cNvPr id="3" name="Title 2"/>
          <p:cNvSpPr>
            <a:spLocks noGrp="1"/>
          </p:cNvSpPr>
          <p:nvPr>
            <p:ph type="title"/>
          </p:nvPr>
        </p:nvSpPr>
        <p:spPr/>
        <p:txBody>
          <a:bodyPr/>
          <a:lstStyle/>
          <a:p>
            <a:r>
              <a:rPr lang="en-US" dirty="0"/>
              <a:t>Title I Funding</a:t>
            </a:r>
          </a:p>
        </p:txBody>
      </p:sp>
      <p:pic>
        <p:nvPicPr>
          <p:cNvPr id="4" name="Graphic 3" descr="Money">
            <a:extLst>
              <a:ext uri="{FF2B5EF4-FFF2-40B4-BE49-F238E27FC236}">
                <a16:creationId xmlns:a16="http://schemas.microsoft.com/office/drawing/2014/main" id="{420AFD7E-79AF-4341-A399-81AA15B489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11179" y="507492"/>
            <a:ext cx="914400" cy="914400"/>
          </a:xfrm>
          <a:prstGeom prst="rect">
            <a:avLst/>
          </a:prstGeom>
        </p:spPr>
      </p:pic>
      <p:pic>
        <p:nvPicPr>
          <p:cNvPr id="5" name="Audio 4">
            <a:hlinkClick r:id="" action="ppaction://media"/>
            <a:extLst>
              <a:ext uri="{FF2B5EF4-FFF2-40B4-BE49-F238E27FC236}">
                <a16:creationId xmlns:a16="http://schemas.microsoft.com/office/drawing/2014/main" id="{0F594966-E9AA-42C5-A95F-646C0742E2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38292285"/>
      </p:ext>
    </p:extLst>
  </p:cSld>
  <p:clrMapOvr>
    <a:masterClrMapping/>
  </p:clrMapOvr>
  <mc:AlternateContent xmlns:mc="http://schemas.openxmlformats.org/markup-compatibility/2006" xmlns:p14="http://schemas.microsoft.com/office/powerpoint/2010/main">
    <mc:Choice Requires="p14">
      <p:transition spd="slow" p14:dur="2000" advTm="67062"/>
    </mc:Choice>
    <mc:Fallback xmlns="">
      <p:transition spd="slow" advTm="6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Title I Programs Provide Supplemental Support</a:t>
            </a:r>
            <a:endParaRPr lang="en-US" dirty="0"/>
          </a:p>
        </p:txBody>
      </p:sp>
      <p:sp>
        <p:nvSpPr>
          <p:cNvPr id="3" name="Content Placeholder 2"/>
          <p:cNvSpPr>
            <a:spLocks noGrp="1"/>
          </p:cNvSpPr>
          <p:nvPr>
            <p:ph sz="quarter" idx="13"/>
          </p:nvPr>
        </p:nvSpPr>
        <p:spPr>
          <a:xfrm>
            <a:off x="304800" y="2428357"/>
            <a:ext cx="4267200" cy="3949147"/>
          </a:xfrm>
        </p:spPr>
        <p:txBody>
          <a:bodyPr>
            <a:normAutofit fontScale="77500" lnSpcReduction="20000"/>
          </a:bodyPr>
          <a:lstStyle/>
          <a:p>
            <a:r>
              <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supplemental personnel </a:t>
            </a:r>
            <a:r>
              <a:rPr lang="en-US" sz="2100" i="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r>
              <a:rPr lang="en-US" sz="2100" i="1" dirty="0" err="1">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i.e</a:t>
            </a:r>
            <a:r>
              <a:rPr lang="en-US" sz="2100" i="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Instructional Coaches, Teacher on Deck, Paraprofessional)</a:t>
            </a:r>
          </a:p>
          <a:p>
            <a:endParaRPr lang="en-US" sz="2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training opportunities for school staff </a:t>
            </a:r>
            <a:r>
              <a:rPr lang="en-US" sz="2100" i="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(Falcon Summer Institute, content specific training, family engagement, Positive Behavior Intervention Supports)</a:t>
            </a:r>
          </a:p>
          <a:p>
            <a:endParaRPr lang="en-US" sz="2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Extended Learning Opportunities </a:t>
            </a:r>
            <a:r>
              <a:rPr lang="en-US" sz="2100" i="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(Promise Time, Math Club, Science Club)</a:t>
            </a:r>
          </a:p>
          <a:p>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Resources and Training Workshops </a:t>
            </a:r>
          </a:p>
          <a:p>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Supplemental teaching materials, equipment, and technology</a:t>
            </a:r>
          </a:p>
          <a:p>
            <a:endParaRPr lang="en-US" dirty="0"/>
          </a:p>
        </p:txBody>
      </p:sp>
      <p:pic>
        <p:nvPicPr>
          <p:cNvPr id="1026" name="Picture 2" descr="Personalized Learning Isn't Just for &quot;Big Kids&quot; | Getting Smart">
            <a:extLst>
              <a:ext uri="{FF2B5EF4-FFF2-40B4-BE49-F238E27FC236}">
                <a16:creationId xmlns:a16="http://schemas.microsoft.com/office/drawing/2014/main" id="{C7E7F228-29DE-4A95-9E88-5C51326E60AD}"/>
              </a:ext>
            </a:extLst>
          </p:cNvPr>
          <p:cNvPicPr>
            <a:picLocks noGrp="1" noChangeAspect="1" noChangeArrowheads="1"/>
          </p:cNvPicPr>
          <p:nvPr>
            <p:ph sz="quarter" idx="14"/>
          </p:nvPr>
        </p:nvPicPr>
        <p:blipFill>
          <a:blip r:embed="rId5" cstate="email">
            <a:extLst>
              <a:ext uri="{28A0092B-C50C-407E-A947-70E740481C1C}">
                <a14:useLocalDpi xmlns:a14="http://schemas.microsoft.com/office/drawing/2010/main" val="0"/>
              </a:ext>
            </a:extLst>
          </a:blip>
          <a:srcRect/>
          <a:stretch>
            <a:fillRect/>
          </a:stretch>
        </p:blipFill>
        <p:spPr bwMode="auto">
          <a:xfrm>
            <a:off x="4484018" y="3306990"/>
            <a:ext cx="4355181" cy="247405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B6C1CF0-402F-4D70-8F99-62A23CF86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62297643"/>
      </p:ext>
    </p:extLst>
  </p:cSld>
  <p:clrMapOvr>
    <a:masterClrMapping/>
  </p:clrMapOvr>
  <mc:AlternateContent xmlns:mc="http://schemas.openxmlformats.org/markup-compatibility/2006" xmlns:p14="http://schemas.microsoft.com/office/powerpoint/2010/main">
    <mc:Choice Requires="p14">
      <p:transition spd="slow" p14:dur="2000" advTm="29912"/>
    </mc:Choice>
    <mc:Fallback xmlns="">
      <p:transition spd="slow" advTm="2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Title I Schoolwide Planning</a:t>
            </a:r>
          </a:p>
        </p:txBody>
      </p:sp>
      <p:sp>
        <p:nvSpPr>
          <p:cNvPr id="3" name="Content Placeholder 2">
            <a:extLst>
              <a:ext uri="{FF2B5EF4-FFF2-40B4-BE49-F238E27FC236}">
                <a16:creationId xmlns:a16="http://schemas.microsoft.com/office/drawing/2014/main" id="{849902CE-1289-4D0F-828C-EF3C43C0B808}"/>
              </a:ext>
            </a:extLst>
          </p:cNvPr>
          <p:cNvSpPr>
            <a:spLocks noGrp="1"/>
          </p:cNvSpPr>
          <p:nvPr>
            <p:ph sz="quarter" idx="13"/>
          </p:nvPr>
        </p:nvSpPr>
        <p:spPr>
          <a:xfrm>
            <a:off x="401053" y="2876004"/>
            <a:ext cx="4097794" cy="3643668"/>
          </a:xfrm>
        </p:spPr>
        <p:txBody>
          <a:bodyPr>
            <a:normAutofit fontScale="25000" lnSpcReduction="20000"/>
          </a:bodyPr>
          <a:lstStyle/>
          <a:p>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Input from school, family, and community members determine how Title I funds are used based on a needs assessment. </a:t>
            </a:r>
          </a:p>
          <a:p>
            <a:endPar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a:t>
            </a:r>
            <a:r>
              <a:rPr lang="en-US" sz="800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/trainings </a:t>
            </a:r>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and complete surveys to provide input on Title I funding.</a:t>
            </a:r>
          </a:p>
          <a:p>
            <a:endPar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80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r>
              <a:rPr lang="en-US" sz="7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endParaRPr lang="en-US" sz="6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pic>
        <p:nvPicPr>
          <p:cNvPr id="3078" name="Picture 6" descr="4 Tips to Simplify Strategic Planning For Your Board - Create ...">
            <a:extLst>
              <a:ext uri="{FF2B5EF4-FFF2-40B4-BE49-F238E27FC236}">
                <a16:creationId xmlns:a16="http://schemas.microsoft.com/office/drawing/2014/main" id="{A4BC60E1-DE24-409C-A6A1-A9A4922BEDD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10104" y="2876004"/>
            <a:ext cx="3522770" cy="277883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A8758BE2-3EF0-4773-9CE4-60FE80E0F5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7196498"/>
      </p:ext>
    </p:extLst>
  </p:cSld>
  <p:clrMapOvr>
    <a:masterClrMapping/>
  </p:clrMapOvr>
  <mc:AlternateContent xmlns:mc="http://schemas.openxmlformats.org/markup-compatibility/2006" xmlns:p14="http://schemas.microsoft.com/office/powerpoint/2010/main">
    <mc:Choice Requires="p14">
      <p:transition spd="slow" p14:dur="2000" advTm="9215"/>
    </mc:Choice>
    <mc:Fallback xmlns="">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631796"/>
            <a:ext cx="8521148" cy="3887875"/>
          </a:xfrm>
        </p:spPr>
        <p:txBody>
          <a:bodyPr>
            <a:normAutofit/>
          </a:bodyPr>
          <a:lstStyle/>
          <a:p>
            <a:pPr marL="0" indent="0">
              <a:buNone/>
            </a:pPr>
            <a:r>
              <a:rPr lang="en-US" sz="2000" dirty="0">
                <a:solidFill>
                  <a:schemeClr val="tx1">
                    <a:lumMod val="95000"/>
                    <a:lumOff val="5000"/>
                  </a:schemeClr>
                </a:solidFill>
                <a:latin typeface="Corbel" panose="020B0503020204020204" pitchFamily="34" charset="0"/>
                <a:ea typeface="Nirmala UI Semilight" panose="020B0402040204020203" pitchFamily="34" charset="0"/>
                <a:cs typeface="Nirmala UI Semilight" panose="020B0402040204020203" pitchFamily="34" charset="0"/>
              </a:rPr>
              <a:t>Fairmount Park Elementary School is provided $266,240.00 </a:t>
            </a:r>
            <a:r>
              <a:rPr lang="en-US" sz="2000" dirty="0">
                <a:solidFill>
                  <a:schemeClr val="tx1"/>
                </a:solidFill>
                <a:latin typeface="Corbel" panose="020B0503020204020204" pitchFamily="34" charset="0"/>
                <a:ea typeface="Nirmala UI Semilight" panose="020B0402040204020203" pitchFamily="34" charset="0"/>
                <a:cs typeface="Nirmala UI Semilight" panose="020B0402040204020203" pitchFamily="34" charset="0"/>
              </a:rPr>
              <a:t>to pay for supplemental resources and programs for increased student achievement.</a:t>
            </a:r>
          </a:p>
          <a:p>
            <a:pPr marL="0" indent="0">
              <a:buNone/>
            </a:pPr>
            <a:r>
              <a:rPr lang="en-US" sz="2000" dirty="0">
                <a:solidFill>
                  <a:schemeClr val="tx1"/>
                </a:solidFill>
                <a:latin typeface="Corbel" panose="020B0503020204020204" pitchFamily="34" charset="0"/>
              </a:rPr>
              <a:t>Additional classroom support, school-wide supplies, Connect for Success Laptops, Extended Learning Program, Standards-based curriculum.</a:t>
            </a:r>
          </a:p>
          <a:p>
            <a:pPr marL="0" indent="0">
              <a:buNone/>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20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endParaRPr lang="en-US" dirty="0"/>
          </a:p>
        </p:txBody>
      </p:sp>
      <p:sp>
        <p:nvSpPr>
          <p:cNvPr id="3" name="Title 2"/>
          <p:cNvSpPr>
            <a:spLocks noGrp="1"/>
          </p:cNvSpPr>
          <p:nvPr>
            <p:ph type="title"/>
          </p:nvPr>
        </p:nvSpPr>
        <p:spPr/>
        <p:txBody>
          <a:bodyPr/>
          <a:lstStyle/>
          <a:p>
            <a:r>
              <a:rPr lang="en-US" dirty="0"/>
              <a:t>     Title I Schoolwide Budget</a:t>
            </a:r>
          </a:p>
        </p:txBody>
      </p:sp>
      <p:pic>
        <p:nvPicPr>
          <p:cNvPr id="4" name="Graphic 3" descr="Money">
            <a:extLst>
              <a:ext uri="{FF2B5EF4-FFF2-40B4-BE49-F238E27FC236}">
                <a16:creationId xmlns:a16="http://schemas.microsoft.com/office/drawing/2014/main" id="{C4B08B1C-EDF4-4C46-B35B-E2116AAEE6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832" y="411239"/>
            <a:ext cx="914400" cy="914400"/>
          </a:xfrm>
          <a:prstGeom prst="rect">
            <a:avLst/>
          </a:prstGeom>
        </p:spPr>
      </p:pic>
      <p:graphicFrame>
        <p:nvGraphicFramePr>
          <p:cNvPr id="5" name="Chart 4">
            <a:extLst>
              <a:ext uri="{FF2B5EF4-FFF2-40B4-BE49-F238E27FC236}">
                <a16:creationId xmlns:a16="http://schemas.microsoft.com/office/drawing/2014/main" id="{79A5EE95-B4C0-43E1-B823-E0E75A0950A3}"/>
              </a:ext>
            </a:extLst>
          </p:cNvPr>
          <p:cNvGraphicFramePr>
            <a:graphicFrameLocks/>
          </p:cNvGraphicFramePr>
          <p:nvPr>
            <p:extLst>
              <p:ext uri="{D42A27DB-BD31-4B8C-83A1-F6EECF244321}">
                <p14:modId xmlns:p14="http://schemas.microsoft.com/office/powerpoint/2010/main" val="1730468811"/>
              </p:ext>
            </p:extLst>
          </p:nvPr>
        </p:nvGraphicFramePr>
        <p:xfrm>
          <a:off x="2187893" y="3903418"/>
          <a:ext cx="4233228" cy="2940641"/>
        </p:xfrm>
        <a:graphic>
          <a:graphicData uri="http://schemas.openxmlformats.org/drawingml/2006/chart">
            <c:chart xmlns:c="http://schemas.openxmlformats.org/drawingml/2006/chart" xmlns:r="http://schemas.openxmlformats.org/officeDocument/2006/relationships" r:id="rId7"/>
          </a:graphicData>
        </a:graphic>
      </p:graphicFrame>
      <p:pic>
        <p:nvPicPr>
          <p:cNvPr id="7" name="Audio 6">
            <a:hlinkClick r:id="" action="ppaction://media"/>
            <a:extLst>
              <a:ext uri="{FF2B5EF4-FFF2-40B4-BE49-F238E27FC236}">
                <a16:creationId xmlns:a16="http://schemas.microsoft.com/office/drawing/2014/main" id="{4AC12DE5-0965-41C4-B109-B9FA4D69EC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64424119"/>
      </p:ext>
    </p:extLst>
  </p:cSld>
  <p:clrMapOvr>
    <a:masterClrMapping/>
  </p:clrMapOvr>
  <mc:AlternateContent xmlns:mc="http://schemas.openxmlformats.org/markup-compatibility/2006" xmlns:p14="http://schemas.microsoft.com/office/powerpoint/2010/main">
    <mc:Choice Requires="p14">
      <p:transition spd="slow" p14:dur="2000" advTm="18011"/>
    </mc:Choice>
    <mc:Fallback xmlns="">
      <p:transition spd="slow" advTm="18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675466"/>
            <a:ext cx="8342243" cy="3844205"/>
          </a:xfrm>
        </p:spPr>
        <p:txBody>
          <a:bodyPr>
            <a:normAutofit/>
          </a:bodyPr>
          <a:lstStyle/>
          <a:p>
            <a:pPr marL="0" indent="0">
              <a:buNone/>
            </a:pPr>
            <a:r>
              <a:rPr lang="en-US" sz="16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Fairmount Park Elementary School is provided $8,807.00 to pay for supplemental resources and programs for increased student achievement.</a:t>
            </a:r>
          </a:p>
          <a:p>
            <a:pPr marL="0" indent="0">
              <a:buNone/>
            </a:pPr>
            <a:endParaRPr lang="en-US"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endParaRPr lang="en-US"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16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301943" lvl="1" indent="0">
              <a:buNone/>
            </a:pPr>
            <a:endParaRPr lang="en-US" sz="14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3" name="Title 2"/>
          <p:cNvSpPr>
            <a:spLocks noGrp="1"/>
          </p:cNvSpPr>
          <p:nvPr>
            <p:ph type="title"/>
          </p:nvPr>
        </p:nvSpPr>
        <p:spPr/>
        <p:txBody>
          <a:bodyPr>
            <a:normAutofit/>
          </a:bodyPr>
          <a:lstStyle/>
          <a:p>
            <a:r>
              <a:rPr lang="en-US" dirty="0"/>
              <a:t>       </a:t>
            </a:r>
            <a:r>
              <a:rPr lang="en-US" sz="3100" dirty="0"/>
              <a:t>Title I Parent &amp; Family Engagement Budget</a:t>
            </a:r>
          </a:p>
        </p:txBody>
      </p:sp>
      <p:pic>
        <p:nvPicPr>
          <p:cNvPr id="4" name="Graphic 3" descr="Money">
            <a:extLst>
              <a:ext uri="{FF2B5EF4-FFF2-40B4-BE49-F238E27FC236}">
                <a16:creationId xmlns:a16="http://schemas.microsoft.com/office/drawing/2014/main" id="{C4B08B1C-EDF4-4C46-B35B-E2116AAEE6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4867" y="435302"/>
            <a:ext cx="914400" cy="914400"/>
          </a:xfrm>
          <a:prstGeom prst="rect">
            <a:avLst/>
          </a:prstGeom>
        </p:spPr>
      </p:pic>
      <p:graphicFrame>
        <p:nvGraphicFramePr>
          <p:cNvPr id="6" name="Chart 5">
            <a:extLst>
              <a:ext uri="{FF2B5EF4-FFF2-40B4-BE49-F238E27FC236}">
                <a16:creationId xmlns:a16="http://schemas.microsoft.com/office/drawing/2014/main" id="{8D4AF226-B2FF-4DDF-AE8B-B012C51D9E39}"/>
              </a:ext>
            </a:extLst>
          </p:cNvPr>
          <p:cNvGraphicFramePr>
            <a:graphicFrameLocks/>
          </p:cNvGraphicFramePr>
          <p:nvPr>
            <p:extLst>
              <p:ext uri="{D42A27DB-BD31-4B8C-83A1-F6EECF244321}">
                <p14:modId xmlns:p14="http://schemas.microsoft.com/office/powerpoint/2010/main" val="3001032771"/>
              </p:ext>
            </p:extLst>
          </p:nvPr>
        </p:nvGraphicFramePr>
        <p:xfrm>
          <a:off x="2260600" y="3916680"/>
          <a:ext cx="4622800" cy="2743200"/>
        </p:xfrm>
        <a:graphic>
          <a:graphicData uri="http://schemas.openxmlformats.org/drawingml/2006/chart">
            <c:chart xmlns:c="http://schemas.openxmlformats.org/drawingml/2006/chart" xmlns:r="http://schemas.openxmlformats.org/officeDocument/2006/relationships" r:id="rId7"/>
          </a:graphicData>
        </a:graphic>
      </p:graphicFrame>
      <p:pic>
        <p:nvPicPr>
          <p:cNvPr id="5" name="Audio 4">
            <a:hlinkClick r:id="" action="ppaction://media"/>
            <a:extLst>
              <a:ext uri="{FF2B5EF4-FFF2-40B4-BE49-F238E27FC236}">
                <a16:creationId xmlns:a16="http://schemas.microsoft.com/office/drawing/2014/main" id="{586CBC51-C676-4B04-AC85-0B5DFEC9B3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9557999"/>
      </p:ext>
    </p:extLst>
  </p:cSld>
  <p:clrMapOvr>
    <a:masterClrMapping/>
  </p:clrMapOvr>
  <mc:AlternateContent xmlns:mc="http://schemas.openxmlformats.org/markup-compatibility/2006" xmlns:p14="http://schemas.microsoft.com/office/powerpoint/2010/main">
    <mc:Choice Requires="p14">
      <p:transition spd="slow" p14:dur="2000" advTm="14555"/>
    </mc:Choice>
    <mc:Fallback xmlns="">
      <p:transition spd="slow" advTm="1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3255372"/>
            <a:ext cx="4062276" cy="2769927"/>
          </a:xfrm>
        </p:spPr>
        <p:txBody>
          <a:bodyPr>
            <a:normAutofit fontScale="70000" lnSpcReduction="20000"/>
          </a:bodyPr>
          <a:lstStyle/>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provided information on your child’s level of achievement on assessments in English/Language Arts, Writing, Mathematics, and Science. </a:t>
            </a:r>
          </a:p>
          <a:p>
            <a:endPar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Request and receive information on the qualifications of your child’s teacher and supplemental personnel working with your child.</a:t>
            </a:r>
          </a:p>
          <a:p>
            <a:endPar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notified of non-highly qualified or out-of-field teachers at the school. </a:t>
            </a:r>
          </a:p>
          <a:p>
            <a:endPar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19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Be informed if your child is taught by a non-highly qualified teacher for four or more consecutive weeks.</a:t>
            </a:r>
          </a:p>
          <a:p>
            <a:endParaRPr lang="en-US" dirty="0"/>
          </a:p>
        </p:txBody>
      </p:sp>
      <p:sp>
        <p:nvSpPr>
          <p:cNvPr id="3" name="Title 2"/>
          <p:cNvSpPr>
            <a:spLocks noGrp="1"/>
          </p:cNvSpPr>
          <p:nvPr>
            <p:ph type="title"/>
          </p:nvPr>
        </p:nvSpPr>
        <p:spPr/>
        <p:txBody>
          <a:bodyPr/>
          <a:lstStyle/>
          <a:p>
            <a:r>
              <a:rPr lang="en-US" altLang="en-US" dirty="0"/>
              <a:t>Parent’s Right to Know</a:t>
            </a:r>
            <a:endParaRPr lang="en-US" dirty="0"/>
          </a:p>
        </p:txBody>
      </p:sp>
      <p:sp>
        <p:nvSpPr>
          <p:cNvPr id="5" name="Rectangle 4">
            <a:extLst>
              <a:ext uri="{FF2B5EF4-FFF2-40B4-BE49-F238E27FC236}">
                <a16:creationId xmlns:a16="http://schemas.microsoft.com/office/drawing/2014/main" id="{D1E7D80E-E231-4294-BC97-D1C86C4D05A5}"/>
              </a:ext>
            </a:extLst>
          </p:cNvPr>
          <p:cNvSpPr/>
          <p:nvPr/>
        </p:nvSpPr>
        <p:spPr>
          <a:xfrm>
            <a:off x="304800" y="2452142"/>
            <a:ext cx="4572000" cy="523220"/>
          </a:xfrm>
          <a:prstGeom prst="rect">
            <a:avLst/>
          </a:prstGeom>
        </p:spPr>
        <p:txBody>
          <a:bodyPr>
            <a:spAutoFit/>
          </a:bodyPr>
          <a:lstStyle/>
          <a:p>
            <a:r>
              <a:rPr lang="en-US" sz="1400" dirty="0">
                <a:latin typeface="Nirmala UI Semilight" panose="020B0402040204020203" pitchFamily="34" charset="0"/>
                <a:ea typeface="Nirmala UI Semilight" panose="020B0402040204020203" pitchFamily="34" charset="0"/>
                <a:cs typeface="Nirmala UI Semilight" panose="020B0402040204020203" pitchFamily="34" charset="0"/>
              </a:rPr>
              <a:t>As a parent of a scholar attending a Pinellas County Public School, you have the right to… </a:t>
            </a:r>
            <a:endParaRPr lang="en-US" sz="1400" dirty="0"/>
          </a:p>
        </p:txBody>
      </p:sp>
      <p:pic>
        <p:nvPicPr>
          <p:cNvPr id="6" name="Picture 5">
            <a:extLst>
              <a:ext uri="{FF2B5EF4-FFF2-40B4-BE49-F238E27FC236}">
                <a16:creationId xmlns:a16="http://schemas.microsoft.com/office/drawing/2014/main" id="{BD3078C7-A5AC-4236-943D-82A3ED1E1904}"/>
              </a:ext>
            </a:extLst>
          </p:cNvPr>
          <p:cNvPicPr>
            <a:picLocks noChangeAspect="1"/>
          </p:cNvPicPr>
          <p:nvPr/>
        </p:nvPicPr>
        <p:blipFill>
          <a:blip r:embed="rId5"/>
          <a:stretch>
            <a:fillRect/>
          </a:stretch>
        </p:blipFill>
        <p:spPr>
          <a:xfrm>
            <a:off x="4347531" y="3255372"/>
            <a:ext cx="4599759" cy="3064148"/>
          </a:xfrm>
          <a:prstGeom prst="rect">
            <a:avLst/>
          </a:prstGeom>
        </p:spPr>
      </p:pic>
      <p:pic>
        <p:nvPicPr>
          <p:cNvPr id="9" name="Audio 8">
            <a:hlinkClick r:id="" action="ppaction://media"/>
            <a:extLst>
              <a:ext uri="{FF2B5EF4-FFF2-40B4-BE49-F238E27FC236}">
                <a16:creationId xmlns:a16="http://schemas.microsoft.com/office/drawing/2014/main" id="{D9D7ADC3-77B2-4CD1-A0F5-454C4A5D7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978404577"/>
      </p:ext>
    </p:extLst>
  </p:cSld>
  <p:clrMapOvr>
    <a:masterClrMapping/>
  </p:clrMapOvr>
  <mc:AlternateContent xmlns:mc="http://schemas.openxmlformats.org/markup-compatibility/2006" xmlns:p14="http://schemas.microsoft.com/office/powerpoint/2010/main">
    <mc:Choice Requires="p14">
      <p:transition spd="slow" p14:dur="2000" advTm="37569"/>
    </mc:Choice>
    <mc:Fallback xmlns="">
      <p:transition spd="slow" advTm="3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Parent’s Right to Know</a:t>
            </a:r>
            <a:endParaRPr lang="en-US" dirty="0"/>
          </a:p>
        </p:txBody>
      </p:sp>
      <p:sp>
        <p:nvSpPr>
          <p:cNvPr id="3" name="Content Placeholder 2"/>
          <p:cNvSpPr>
            <a:spLocks noGrp="1"/>
          </p:cNvSpPr>
          <p:nvPr>
            <p:ph sz="quarter" idx="13"/>
          </p:nvPr>
        </p:nvSpPr>
        <p:spPr>
          <a:xfrm>
            <a:off x="676654" y="2679192"/>
            <a:ext cx="8010145" cy="3447288"/>
          </a:xfrm>
        </p:spPr>
        <p:txBody>
          <a:bodyPr>
            <a:normAutofit fontScale="70000" lnSpcReduction="20000"/>
          </a:bodyPr>
          <a:lstStyle/>
          <a:p>
            <a:pPr marL="0" indent="0">
              <a:buClr>
                <a:schemeClr val="accent3"/>
              </a:buClr>
              <a:buNone/>
              <a:defRPr/>
            </a:pPr>
            <a:r>
              <a:rPr lang="en-US" sz="23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law requires that all Title I schools and families work together.  </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Plan (PFEP) for the school and district </a:t>
            </a:r>
          </a:p>
          <a:p>
            <a:pPr>
              <a:buClr>
                <a:schemeClr val="accent3"/>
              </a:buClr>
              <a:buFont typeface="Wingdings 2"/>
              <a:buChar char=""/>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may request and attend virtual or in-person meetings to express your opinions, formulate suggestions and participate, as appropriate, in decisions relating to the education of your children.</a:t>
            </a:r>
          </a:p>
          <a:p>
            <a:pPr marL="0" indent="0">
              <a:buClr>
                <a:schemeClr val="accent3"/>
              </a:buClr>
              <a:buNone/>
              <a:defRPr/>
            </a:pPr>
            <a:endPar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sz="2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1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pic>
        <p:nvPicPr>
          <p:cNvPr id="5" name="Picture 4">
            <a:extLst>
              <a:ext uri="{FF2B5EF4-FFF2-40B4-BE49-F238E27FC236}">
                <a16:creationId xmlns:a16="http://schemas.microsoft.com/office/drawing/2014/main" id="{E1DEC8BD-B7B7-41E1-A9E7-A6890AE92BC1}"/>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12568" y="5535006"/>
            <a:ext cx="2085474" cy="1042737"/>
          </a:xfrm>
          <a:prstGeom prst="rect">
            <a:avLst/>
          </a:prstGeom>
        </p:spPr>
      </p:pic>
      <p:pic>
        <p:nvPicPr>
          <p:cNvPr id="6" name="Audio 5">
            <a:hlinkClick r:id="" action="ppaction://media"/>
            <a:extLst>
              <a:ext uri="{FF2B5EF4-FFF2-40B4-BE49-F238E27FC236}">
                <a16:creationId xmlns:a16="http://schemas.microsoft.com/office/drawing/2014/main" id="{69A9DE51-6810-4446-BBC0-0154254452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25758401"/>
      </p:ext>
    </p:extLst>
  </p:cSld>
  <p:clrMapOvr>
    <a:masterClrMapping/>
  </p:clrMapOvr>
  <mc:AlternateContent xmlns:mc="http://schemas.openxmlformats.org/markup-compatibility/2006" xmlns:p14="http://schemas.microsoft.com/office/powerpoint/2010/main">
    <mc:Choice Requires="p14">
      <p:transition spd="slow" p14:dur="2000" advTm="30008"/>
    </mc:Choice>
    <mc:Fallback xmlns="">
      <p:transition spd="slow" advTm="3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103">
      <a:dk1>
        <a:sysClr val="windowText" lastClr="000000"/>
      </a:dk1>
      <a:lt1>
        <a:sysClr val="window" lastClr="FFFFFF"/>
      </a:lt1>
      <a:dk2>
        <a:srgbClr val="44546A"/>
      </a:dk2>
      <a:lt2>
        <a:srgbClr val="E7E6E6"/>
      </a:lt2>
      <a:accent1>
        <a:srgbClr val="233F70"/>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9EE1EB476FC04CBC07A923E482A3D8" ma:contentTypeVersion="14" ma:contentTypeDescription="Create a new document." ma:contentTypeScope="" ma:versionID="78fb43faa55dbfeecebcd9f61b5dbb5d">
  <xsd:schema xmlns:xsd="http://www.w3.org/2001/XMLSchema" xmlns:xs="http://www.w3.org/2001/XMLSchema" xmlns:p="http://schemas.microsoft.com/office/2006/metadata/properties" xmlns:ns1="http://schemas.microsoft.com/sharepoint/v3" xmlns:ns3="4e567969-9970-42c9-9b07-201d7fe0acb8" xmlns:ns4="519c6d5f-ad7f-485f-91f8-033e5a1915fe" targetNamespace="http://schemas.microsoft.com/office/2006/metadata/properties" ma:root="true" ma:fieldsID="57508be6976af34c9e52543b7c77d8bf" ns1:_="" ns3:_="" ns4:_="">
    <xsd:import namespace="http://schemas.microsoft.com/sharepoint/v3"/>
    <xsd:import namespace="4e567969-9970-42c9-9b07-201d7fe0acb8"/>
    <xsd:import namespace="519c6d5f-ad7f-485f-91f8-033e5a1915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1:_ip_UnifiedCompliancePolicyProperties" minOccurs="0"/>
                <xsd:element ref="ns1:_ip_UnifiedCompliancePolicyUIAction"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567969-9970-42c9-9b07-201d7fe0acb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9c6d5f-ad7f-485f-91f8-033e5a1915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A6E406-2783-46BB-8B38-DEDB0057A60B}">
  <ds:schemaRefs>
    <ds:schemaRef ds:uri="http://schemas.microsoft.com/sharepoint/v3/contenttype/forms"/>
  </ds:schemaRefs>
</ds:datastoreItem>
</file>

<file path=customXml/itemProps2.xml><?xml version="1.0" encoding="utf-8"?>
<ds:datastoreItem xmlns:ds="http://schemas.openxmlformats.org/officeDocument/2006/customXml" ds:itemID="{74D9E4C2-2012-47CA-985F-7C07D7417009}">
  <ds:schemaRefs>
    <ds:schemaRef ds:uri="http://schemas.microsoft.com/office/2006/metadata/properties"/>
    <ds:schemaRef ds:uri="http://schemas.microsoft.com/sharepoint/v3"/>
    <ds:schemaRef ds:uri="http://purl.org/dc/terms/"/>
    <ds:schemaRef ds:uri="519c6d5f-ad7f-485f-91f8-033e5a1915fe"/>
    <ds:schemaRef ds:uri="http://schemas.microsoft.com/office/2006/documentManagement/types"/>
    <ds:schemaRef ds:uri="4e567969-9970-42c9-9b07-201d7fe0acb8"/>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C7C13D6-E9BF-407C-988B-E323720462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567969-9970-42c9-9b07-201d7fe0acb8"/>
    <ds:schemaRef ds:uri="519c6d5f-ad7f-485f-91f8-033e5a1915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2205</Words>
  <Application>Microsoft Office PowerPoint</Application>
  <PresentationFormat>On-screen Show (4:3)</PresentationFormat>
  <Paragraphs>261</Paragraphs>
  <Slides>26</Slides>
  <Notes>26</Notes>
  <HiddenSlides>0</HiddenSlides>
  <MMClips>26</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Waveform</vt:lpstr>
      <vt:lpstr>Title I Annual Parent Meeting</vt:lpstr>
      <vt:lpstr>About Title I</vt:lpstr>
      <vt:lpstr>Title I Funding</vt:lpstr>
      <vt:lpstr>Title I Programs Provide Supplemental Support</vt:lpstr>
      <vt:lpstr>  Title I Schoolwide Planning</vt:lpstr>
      <vt:lpstr>     Title I Schoolwide Budget</vt:lpstr>
      <vt:lpstr>       Title I Parent &amp; Family Engagement Budget</vt:lpstr>
      <vt:lpstr>Parent’s Right to Know</vt:lpstr>
      <vt:lpstr>Parent’s Right to Know</vt:lpstr>
      <vt:lpstr>Working Together for Student Success</vt:lpstr>
      <vt:lpstr>Title I Parent Station </vt:lpstr>
      <vt:lpstr>Parent-School-Student Compact</vt:lpstr>
      <vt:lpstr>Parent and Family Engagement Plan (PFEP)</vt:lpstr>
      <vt:lpstr>Parent Advisory Council (PAC)</vt:lpstr>
      <vt:lpstr>Accountability </vt:lpstr>
      <vt:lpstr>School Classification</vt:lpstr>
      <vt:lpstr>Florida Standards</vt:lpstr>
      <vt:lpstr>School’s Curriculum</vt:lpstr>
      <vt:lpstr>Florida Standards Assessment (FSA)</vt:lpstr>
      <vt:lpstr>PowerPoint Presentation</vt:lpstr>
      <vt:lpstr>PowerPoint Presentation</vt:lpstr>
      <vt:lpstr>  We need your help!   Active Parent Involvement</vt:lpstr>
      <vt:lpstr>  Working Together for Student Success</vt:lpstr>
      <vt:lpstr>Additional Resources</vt:lpstr>
      <vt:lpstr>We appreciate your time!</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
  <cp:lastModifiedBy/>
  <cp:revision>2</cp:revision>
  <dcterms:created xsi:type="dcterms:W3CDTF">2020-07-21T20:54:13Z</dcterms:created>
  <dcterms:modified xsi:type="dcterms:W3CDTF">2020-09-22T13:46:11Z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0x010100589EE1EB476FC04CBC07A923E482A3D8</vt:lpwstr>
  </property>
</Properties>
</file>